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8"/>
  </p:notesMasterIdLst>
  <p:sldIdLst>
    <p:sldId id="258" r:id="rId2"/>
    <p:sldId id="256" r:id="rId3"/>
    <p:sldId id="264" r:id="rId4"/>
    <p:sldId id="261" r:id="rId5"/>
    <p:sldId id="265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67" r:id="rId35"/>
    <p:sldId id="269" r:id="rId36"/>
    <p:sldId id="257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1809D5-9464-4C86-908C-8AC18F72B68A}">
          <p14:sldIdLst/>
        </p14:section>
        <p14:section name="Cover Depan" id="{387B323B-7277-446F-8290-0644BE8971DE}">
          <p14:sldIdLst>
            <p14:sldId id="258"/>
            <p14:sldId id="256"/>
            <p14:sldId id="264"/>
            <p14:sldId id="261"/>
            <p14:sldId id="265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67"/>
            <p14:sldId id="269"/>
          </p14:sldIdLst>
        </p14:section>
        <p14:section name="Cover Penutup" id="{92D7BCFF-D3B8-4529-BEB1-5D5A8DBA1A23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-108" y="-10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5112A-E325-4BBA-AF30-807D1009DD22}" type="datetimeFigureOut">
              <a:rPr lang="en-ID" smtClean="0"/>
              <a:t>21/06/2019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68893-308B-40DD-85FA-9996E230C6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18644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C7B07-93B3-42C6-93DE-98C289A5C2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01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C7B07-93B3-42C6-93DE-98C289A5C2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68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81CD-BAF8-4430-A368-161751AED8F8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0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699C-4B53-4CDD-BF95-55689D08FE44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44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FEF9-0BA4-4CB6-BD2F-89F29A57F6F2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38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553-5C0B-42B3-8021-F31B6C0CB78A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27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042FA-5304-4E47-ACE0-FD14F05CA041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81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F331-40BC-47B3-AB22-C9D24E9271CB}" type="datetime1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49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2063-7E35-4E46-82A2-D466DC33CA22}" type="datetime1">
              <a:rPr lang="en-US" smtClean="0"/>
              <a:t>6/21/2019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26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2665D-DEC1-4064-A165-54100969586E}" type="datetime1">
              <a:rPr lang="en-US" smtClean="0"/>
              <a:t>6/21/2019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20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C7E32-C0E3-4567-8B6C-FFE7418C0967}" type="datetime1">
              <a:rPr lang="en-US" smtClean="0"/>
              <a:t>6/21/2019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13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3A8F0-28B6-4A9F-AA10-B81B79400429}" type="datetime1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49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9D6D8-A18F-461F-B1A3-88E5C752B4BF}" type="datetime1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6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CA5F2D1-C77B-4614-B681-5858C95840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2" r="2424"/>
          <a:stretch/>
        </p:blipFill>
        <p:spPr>
          <a:xfrm>
            <a:off x="4195051" y="0"/>
            <a:ext cx="5061527" cy="685800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-13251" y="742122"/>
            <a:ext cx="9289774" cy="59767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9498"/>
            <a:ext cx="8515350" cy="951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851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25885-98C2-4DA3-BC28-2151EA1518AF}" type="datetime1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2BCBC-50EF-4175-83E0-F618B60D431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EA70F98-D6BF-44D5-864A-E8B8E6EA8A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8606" r="7380" b="32333"/>
          <a:stretch/>
        </p:blipFill>
        <p:spPr>
          <a:xfrm>
            <a:off x="2437420" y="-32039"/>
            <a:ext cx="1591241" cy="7538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7E39DBC-BF39-4AA8-A8D4-8190CF567658}"/>
              </a:ext>
            </a:extLst>
          </p:cNvPr>
          <p:cNvSpPr/>
          <p:nvPr userDrawn="1"/>
        </p:nvSpPr>
        <p:spPr>
          <a:xfrm>
            <a:off x="0" y="-32037"/>
            <a:ext cx="1514628" cy="753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  <a:p>
            <a:r>
              <a:rPr lang="en-US" dirty="0">
                <a:solidFill>
                  <a:srgbClr val="FF0000"/>
                </a:solidFill>
              </a:rPr>
              <a:t>UNIV/POLTEK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89B2762-C2F9-4BAC-B1EE-95539397A963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018" y="-31599"/>
            <a:ext cx="719456" cy="75002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4B60F85D-D540-4735-B378-D7D9225FE7F3}"/>
              </a:ext>
            </a:extLst>
          </p:cNvPr>
          <p:cNvGrpSpPr/>
          <p:nvPr userDrawn="1"/>
        </p:nvGrpSpPr>
        <p:grpSpPr>
          <a:xfrm>
            <a:off x="71968" y="6511126"/>
            <a:ext cx="2170463" cy="378419"/>
            <a:chOff x="4279782" y="5408838"/>
            <a:chExt cx="2170463" cy="37841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2CE453EB-EDB4-49CF-90BE-4F74F5C3C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782" y="5490038"/>
              <a:ext cx="216020" cy="216020"/>
            </a:xfrm>
            <a:prstGeom prst="rect">
              <a:avLst/>
            </a:prstGeom>
          </p:spPr>
        </p:pic>
        <p:sp>
          <p:nvSpPr>
            <p:cNvPr id="13" name="Title 1">
              <a:extLst>
                <a:ext uri="{FF2B5EF4-FFF2-40B4-BE49-F238E27FC236}">
                  <a16:creationId xmlns:a16="http://schemas.microsoft.com/office/drawing/2014/main" xmlns="" id="{73E0DBD7-B92C-4F4C-A59F-F8EF3A4C3876}"/>
                </a:ext>
              </a:extLst>
            </p:cNvPr>
            <p:cNvSpPr txBox="1">
              <a:spLocks/>
            </p:cNvSpPr>
            <p:nvPr/>
          </p:nvSpPr>
          <p:spPr>
            <a:xfrm>
              <a:off x="4457102" y="5408838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digitalent.kominfo.go.id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457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9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floydhub.com/introduction-to-k-means-clustering-in-python-with-scikit-lear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floydhub.com/introduction-to-k-means-clustering-in-python-with-scikit-lear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susanli2016/Machine-Learning-with-Python/master/fruit_data_with_colors.tx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solving-a-simple-classification-problem-with-python-fruits-lovers-edition-d20ab6b071d2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heather.cs.ucdavis.edu/draftregclass.pdf" TargetMode="External"/><Relationship Id="rId7" Type="http://schemas.openxmlformats.org/officeDocument/2006/relationships/hyperlink" Target="https://blog.floydhub.com/introduction-to-k-means-clustering-in-python-with-scikit-learn/" TargetMode="External"/><Relationship Id="rId2" Type="http://schemas.openxmlformats.org/officeDocument/2006/relationships/hyperlink" Target="https://towardsdatascience.com/the-5-clustering-algorithms-data-scientists-need-to-know-a36d136ef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olving-a-simple-classification-problem-with-python-fruits-lovers-edition-d20ab6b071d2" TargetMode="External"/><Relationship Id="rId5" Type="http://schemas.openxmlformats.org/officeDocument/2006/relationships/hyperlink" Target="https://towardsdatascience.com/machine-learnings-algorithms-how-they-work-and-use-cases-for-each-type-part-i-of-iii-67997c6dda84" TargetMode="External"/><Relationship Id="rId4" Type="http://schemas.openxmlformats.org/officeDocument/2006/relationships/hyperlink" Target="https://www.ncbi.nlm.nih.gov/pmc/articles/PMC1274262/" TargetMode="Externa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D" sz="3200" dirty="0" err="1"/>
              <a:t>Tugas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diberikan</a:t>
            </a:r>
            <a:r>
              <a:rPr lang="en-ID" sz="3200" dirty="0"/>
              <a:t> di </a:t>
            </a:r>
            <a:r>
              <a:rPr lang="en-ID" sz="3200" dirty="0" err="1"/>
              <a:t>pertemuan</a:t>
            </a:r>
            <a:r>
              <a:rPr lang="en-ID" sz="3200" dirty="0"/>
              <a:t> </a:t>
            </a:r>
            <a:r>
              <a:rPr lang="en-ID" sz="3200" dirty="0" err="1"/>
              <a:t>sebelumnya</a:t>
            </a:r>
            <a:r>
              <a:rPr lang="en-ID" sz="3200" dirty="0"/>
              <a:t> (slide </a:t>
            </a:r>
            <a:r>
              <a:rPr lang="en-ID" sz="3200" dirty="0" err="1"/>
              <a:t>ini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dimasukkan</a:t>
            </a:r>
            <a:r>
              <a:rPr lang="en-ID" sz="3200" dirty="0"/>
              <a:t> di PPT </a:t>
            </a:r>
            <a:r>
              <a:rPr lang="en-ID" sz="3200" dirty="0" err="1"/>
              <a:t>pertemuan</a:t>
            </a:r>
            <a:r>
              <a:rPr lang="en-ID" sz="3200" dirty="0"/>
              <a:t> </a:t>
            </a:r>
            <a:r>
              <a:rPr lang="en-ID" sz="3200" dirty="0" err="1"/>
              <a:t>sebelumnya</a:t>
            </a:r>
            <a:r>
              <a:rPr lang="en-ID" sz="3200" dirty="0"/>
              <a:t>, </a:t>
            </a:r>
            <a:r>
              <a:rPr lang="en-ID" sz="3200" dirty="0" err="1"/>
              <a:t>bila</a:t>
            </a:r>
            <a:r>
              <a:rPr lang="en-ID" sz="3200" dirty="0"/>
              <a:t> </a:t>
            </a:r>
            <a:r>
              <a:rPr lang="en-ID" sz="3200" dirty="0" err="1"/>
              <a:t>diperlukan</a:t>
            </a:r>
            <a:r>
              <a:rPr lang="en-ID" sz="3200" dirty="0"/>
              <a:t>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Membaca</a:t>
            </a:r>
            <a:r>
              <a:rPr lang="en-US" dirty="0"/>
              <a:t> </a:t>
            </a:r>
            <a:r>
              <a:rPr lang="en-US" dirty="0" err="1"/>
              <a:t>artikel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clustering, </a:t>
            </a:r>
            <a:r>
              <a:rPr lang="en-US" dirty="0" err="1"/>
              <a:t>Mencoba</a:t>
            </a:r>
            <a:r>
              <a:rPr lang="en-US" dirty="0"/>
              <a:t> running code yang </a:t>
            </a:r>
            <a:r>
              <a:rPr lang="en-US" dirty="0" err="1"/>
              <a:t>diberikan</a:t>
            </a:r>
            <a:r>
              <a:rPr lang="en-US" dirty="0"/>
              <a:t> di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clustering yang lain.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9A851F5-7E75-4D9B-9FE7-B28C7397F7C7}"/>
              </a:ext>
            </a:extLst>
          </p:cNvPr>
          <p:cNvSpPr/>
          <p:nvPr/>
        </p:nvSpPr>
        <p:spPr>
          <a:xfrm>
            <a:off x="3104148" y="4375449"/>
            <a:ext cx="3906252" cy="12578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200" dirty="0"/>
              <a:t>Edit before use!</a:t>
            </a:r>
          </a:p>
        </p:txBody>
      </p:sp>
    </p:spTree>
    <p:extLst>
      <p:ext uri="{BB962C8B-B14F-4D97-AF65-F5344CB8AC3E}">
        <p14:creationId xmlns:p14="http://schemas.microsoft.com/office/powerpoint/2010/main" val="555920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A9661C-5193-4FE9-8972-102688973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Mean-Shift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3D00E4-55DD-4347-8F19-C2457840D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5069160"/>
          </a:xfrm>
        </p:spPr>
        <p:txBody>
          <a:bodyPr>
            <a:normAutofit fontScale="55000" lnSpcReduction="20000"/>
          </a:bodyPr>
          <a:lstStyle/>
          <a:p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menjelaskan</a:t>
            </a:r>
            <a:r>
              <a:rPr lang="en-ID" dirty="0"/>
              <a:t> mean-shift,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ilustrasikan</a:t>
            </a:r>
            <a:r>
              <a:rPr lang="en-ID" dirty="0"/>
              <a:t> </a:t>
            </a:r>
            <a:r>
              <a:rPr lang="en-ID" dirty="0" err="1"/>
              <a:t>sekumpulan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</a:t>
            </a:r>
            <a:r>
              <a:rPr lang="en-ID" dirty="0" err="1"/>
              <a:t>dimensi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ilustrasi</a:t>
            </a:r>
            <a:r>
              <a:rPr lang="en-ID" dirty="0"/>
              <a:t> di </a:t>
            </a:r>
            <a:r>
              <a:rPr lang="en-ID" dirty="0" err="1"/>
              <a:t>samping</a:t>
            </a:r>
            <a:r>
              <a:rPr lang="en-ID" dirty="0"/>
              <a:t>.</a:t>
            </a:r>
          </a:p>
          <a:p>
            <a:r>
              <a:rPr lang="en-ID" dirty="0"/>
              <a:t>Kita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circular sliding window yang </a:t>
            </a:r>
            <a:r>
              <a:rPr lang="en-ID" dirty="0" err="1"/>
              <a:t>berpusat</a:t>
            </a:r>
            <a:r>
              <a:rPr lang="en-ID" dirty="0"/>
              <a:t> pada </a:t>
            </a:r>
            <a:r>
              <a:rPr lang="en-ID" dirty="0" err="1"/>
              <a:t>titik</a:t>
            </a:r>
            <a:r>
              <a:rPr lang="en-ID" dirty="0"/>
              <a:t> C (</a:t>
            </a:r>
            <a:r>
              <a:rPr lang="en-ID" dirty="0" err="1"/>
              <a:t>dipilih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acak</a:t>
            </a:r>
            <a:r>
              <a:rPr lang="en-ID" dirty="0"/>
              <a:t>) dan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jari-jari</a:t>
            </a:r>
            <a:r>
              <a:rPr lang="en-ID" dirty="0"/>
              <a:t> r </a:t>
            </a:r>
            <a:r>
              <a:rPr lang="en-ID" dirty="0" err="1"/>
              <a:t>sebagai</a:t>
            </a:r>
            <a:r>
              <a:rPr lang="en-ID" dirty="0"/>
              <a:t> kernel. Mean shift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yang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pergeseran</a:t>
            </a:r>
            <a:r>
              <a:rPr lang="en-ID" dirty="0"/>
              <a:t> kernel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iteratif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daerah</a:t>
            </a:r>
            <a:r>
              <a:rPr lang="en-ID" dirty="0"/>
              <a:t> </a:t>
            </a:r>
            <a:r>
              <a:rPr lang="en-ID" dirty="0" err="1"/>
              <a:t>kepadatan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pada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langkah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dirty="0" err="1"/>
              <a:t>konvergensi</a:t>
            </a:r>
            <a:r>
              <a:rPr lang="en-ID" dirty="0"/>
              <a:t>.</a:t>
            </a:r>
          </a:p>
          <a:p>
            <a:r>
              <a:rPr lang="en-ID" dirty="0"/>
              <a:t>Pada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iterasi</a:t>
            </a:r>
            <a:r>
              <a:rPr lang="en-ID" dirty="0"/>
              <a:t>, sliding window </a:t>
            </a:r>
            <a:r>
              <a:rPr lang="en-ID" dirty="0" err="1"/>
              <a:t>digeser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daerah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kepadatan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menggeser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tengahnya</a:t>
            </a:r>
            <a:r>
              <a:rPr lang="en-ID" dirty="0"/>
              <a:t>. </a:t>
            </a:r>
            <a:r>
              <a:rPr lang="en-ID" dirty="0" err="1"/>
              <a:t>Kepadatan</a:t>
            </a:r>
            <a:r>
              <a:rPr lang="en-ID" dirty="0"/>
              <a:t> pada sliding window </a:t>
            </a:r>
            <a:r>
              <a:rPr lang="en-ID" dirty="0" err="1"/>
              <a:t>sebanding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di </a:t>
            </a:r>
            <a:r>
              <a:rPr lang="en-ID" dirty="0" err="1"/>
              <a:t>dalamnya</a:t>
            </a:r>
            <a:r>
              <a:rPr lang="en-ID" dirty="0"/>
              <a:t>. </a:t>
            </a:r>
          </a:p>
          <a:p>
            <a:r>
              <a:rPr lang="en-ID" dirty="0"/>
              <a:t>Terus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pergeseran</a:t>
            </a:r>
            <a:r>
              <a:rPr lang="en-ID" dirty="0"/>
              <a:t> pada sliding window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rata-rata </a:t>
            </a:r>
            <a:r>
              <a:rPr lang="en-ID" dirty="0" err="1"/>
              <a:t>sampai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di mana </a:t>
            </a:r>
            <a:r>
              <a:rPr lang="en-ID" dirty="0" err="1"/>
              <a:t>pergeseran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mengakomodasi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di </a:t>
            </a:r>
            <a:r>
              <a:rPr lang="en-ID" dirty="0" err="1"/>
              <a:t>dalam</a:t>
            </a:r>
            <a:r>
              <a:rPr lang="en-ID" dirty="0"/>
              <a:t> kernel (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lagi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densitas</a:t>
            </a:r>
            <a:r>
              <a:rPr lang="en-ID" dirty="0"/>
              <a:t> /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di window)</a:t>
            </a:r>
          </a:p>
          <a:p>
            <a:r>
              <a:rPr lang="en-ID" dirty="0" err="1"/>
              <a:t>Langkah</a:t>
            </a:r>
            <a:r>
              <a:rPr lang="en-ID" dirty="0"/>
              <a:t> 1 </a:t>
            </a:r>
            <a:r>
              <a:rPr lang="en-ID" dirty="0" err="1"/>
              <a:t>hingga</a:t>
            </a:r>
            <a:r>
              <a:rPr lang="en-ID" dirty="0"/>
              <a:t> 3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sliding window </a:t>
            </a:r>
            <a:r>
              <a:rPr lang="en-ID" dirty="0" err="1"/>
              <a:t>sampai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terletak</a:t>
            </a:r>
            <a:r>
              <a:rPr lang="en-ID" dirty="0"/>
              <a:t> di </a:t>
            </a:r>
            <a:r>
              <a:rPr lang="en-ID" dirty="0" err="1"/>
              <a:t>dalam</a:t>
            </a:r>
            <a:r>
              <a:rPr lang="en-ID" dirty="0"/>
              <a:t> window.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window </a:t>
            </a:r>
            <a:r>
              <a:rPr lang="en-ID" dirty="0" err="1"/>
              <a:t>saling</a:t>
            </a:r>
            <a:r>
              <a:rPr lang="en-ID" dirty="0"/>
              <a:t> </a:t>
            </a:r>
            <a:r>
              <a:rPr lang="en-ID" dirty="0" err="1"/>
              <a:t>bertumpang</a:t>
            </a:r>
            <a:r>
              <a:rPr lang="en-ID" dirty="0"/>
              <a:t> </a:t>
            </a:r>
            <a:r>
              <a:rPr lang="en-ID" dirty="0" err="1"/>
              <a:t>tindih</a:t>
            </a:r>
            <a:r>
              <a:rPr lang="en-ID" dirty="0"/>
              <a:t>, window yang </a:t>
            </a:r>
            <a:r>
              <a:rPr lang="en-ID" dirty="0" err="1"/>
              <a:t>berisi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terbanyak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dipertahankan</a:t>
            </a:r>
            <a:r>
              <a:rPr lang="en-ID" dirty="0"/>
              <a:t>. </a:t>
            </a:r>
            <a:r>
              <a:rPr lang="en-ID" dirty="0" err="1"/>
              <a:t>Objek</a:t>
            </a:r>
            <a:r>
              <a:rPr lang="en-ID" dirty="0"/>
              <a:t> data </a:t>
            </a:r>
            <a:r>
              <a:rPr lang="en-ID" dirty="0" err="1"/>
              <a:t>kemudian</a:t>
            </a:r>
            <a:r>
              <a:rPr lang="en-ID" dirty="0"/>
              <a:t> </a:t>
            </a:r>
            <a:r>
              <a:rPr lang="en-ID" dirty="0" err="1"/>
              <a:t>dikelompokkan</a:t>
            </a:r>
            <a:r>
              <a:rPr lang="en-ID" dirty="0"/>
              <a:t>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sliding window </a:t>
            </a:r>
            <a:r>
              <a:rPr lang="en-ID" dirty="0" err="1"/>
              <a:t>tempat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berada</a:t>
            </a:r>
            <a:r>
              <a:rPr lang="en-ID" dirty="0"/>
              <a:t>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B41D258-BC93-42BE-8DC9-1C3A74647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2492896"/>
            <a:ext cx="3042217" cy="304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76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44935A-43AE-444D-8AC8-5D169538B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Density-Based Spatial Clustering of Applications with Noise (DBSCAN)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2DC3955D-87BB-43DF-B186-B62332D55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7312" y="1843881"/>
            <a:ext cx="64293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88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1FCBDF-43B5-4A8F-B8BC-AC048674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Expectation–Maximization (EM) Clustering using Gaussian Mixture Models (GMM)</a:t>
            </a:r>
            <a:endParaRPr lang="en-ID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218773E-B594-4DF2-AB99-3681B2040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2602" y="1844824"/>
            <a:ext cx="4378796" cy="375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86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E47D12-CECA-41AE-8763-74092CE4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dirty="0"/>
              <a:t>Agglomerative Hierarchical Clustering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35DDC63-B9CA-464F-AEF6-3D0A6D1FE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881" y="1844824"/>
            <a:ext cx="7914238" cy="35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0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 smtClean="0"/>
              <a:t>Tugas</a:t>
            </a:r>
            <a:r>
              <a:rPr lang="en-ID" dirty="0" smtClean="0"/>
              <a:t> 1: </a:t>
            </a:r>
            <a:r>
              <a:rPr lang="en-US" dirty="0"/>
              <a:t>K-Means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Ikuti</a:t>
            </a:r>
            <a:r>
              <a:rPr lang="en-US" dirty="0" smtClean="0"/>
              <a:t> tutorial di:</a:t>
            </a:r>
            <a:endParaRPr lang="en-US" dirty="0"/>
          </a:p>
          <a:p>
            <a:pPr marL="0" indent="0">
              <a:buNone/>
            </a:pPr>
            <a:r>
              <a:rPr lang="en-ID" dirty="0">
                <a:hlinkClick r:id="rId2"/>
              </a:rPr>
              <a:t>https://blog.floydhub.com/introduction-to-k-means-clustering-in-python-with-scikit-learn/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36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7C23CC-7423-4D71-A791-8426D111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07B165-0BF5-4EAD-8CE7-B5F6F9E7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44616"/>
          </a:xfrm>
        </p:spPr>
        <p:txBody>
          <a:bodyPr>
            <a:normAutofit fontScale="40000" lnSpcReduction="20000"/>
          </a:bodyPr>
          <a:lstStyle/>
          <a:p>
            <a:r>
              <a:rPr lang="en-US" dirty="0" err="1"/>
              <a:t>Mengimport</a:t>
            </a:r>
            <a:r>
              <a:rPr lang="en-US" dirty="0"/>
              <a:t> data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600" dirty="0"/>
              <a:t># Imports</a:t>
            </a:r>
          </a:p>
          <a:p>
            <a:pPr marL="0" indent="0">
              <a:buNone/>
            </a:pPr>
            <a:r>
              <a:rPr lang="en-US" sz="1600" dirty="0"/>
              <a:t>from </a:t>
            </a:r>
            <a:r>
              <a:rPr lang="en-US" sz="1600" dirty="0" err="1"/>
              <a:t>sklearn.datasets.samples_generator</a:t>
            </a:r>
            <a:r>
              <a:rPr lang="en-US" sz="1600" dirty="0"/>
              <a:t> import </a:t>
            </a:r>
            <a:r>
              <a:rPr lang="en-US" sz="1600" dirty="0" err="1"/>
              <a:t>make_blobs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# Generate 2D data points</a:t>
            </a:r>
          </a:p>
          <a:p>
            <a:pPr marL="0" indent="0">
              <a:buNone/>
            </a:pPr>
            <a:r>
              <a:rPr lang="en-US" sz="1600" dirty="0"/>
              <a:t>X, _ = </a:t>
            </a:r>
            <a:r>
              <a:rPr lang="en-US" sz="1600" dirty="0" err="1"/>
              <a:t>make_blobs</a:t>
            </a:r>
            <a:r>
              <a:rPr lang="en-US" sz="1600" dirty="0"/>
              <a:t>(</a:t>
            </a:r>
            <a:r>
              <a:rPr lang="en-US" sz="1600" dirty="0" err="1"/>
              <a:t>n_samples</a:t>
            </a:r>
            <a:r>
              <a:rPr lang="en-US" sz="1600" dirty="0"/>
              <a:t>=10, centers=3, </a:t>
            </a:r>
            <a:r>
              <a:rPr lang="en-US" sz="1600" dirty="0" err="1"/>
              <a:t>n_features</a:t>
            </a:r>
            <a:r>
              <a:rPr lang="en-US" sz="1600" dirty="0"/>
              <a:t>=2,</a:t>
            </a:r>
          </a:p>
          <a:p>
            <a:pPr marL="0" indent="0">
              <a:buNone/>
            </a:pPr>
            <a:r>
              <a:rPr lang="en-US" sz="1600" dirty="0"/>
              <a:t>                 </a:t>
            </a:r>
            <a:r>
              <a:rPr lang="en-US" sz="1600" dirty="0" err="1"/>
              <a:t>cluster_std</a:t>
            </a:r>
            <a:r>
              <a:rPr lang="en-US" sz="1600" dirty="0"/>
              <a:t>=0.2,  </a:t>
            </a:r>
            <a:r>
              <a:rPr lang="en-US" sz="1600" dirty="0" err="1"/>
              <a:t>random_state</a:t>
            </a:r>
            <a:r>
              <a:rPr lang="en-US" sz="1600" dirty="0"/>
              <a:t>=0)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# Convert the data points into a pandas </a:t>
            </a:r>
            <a:r>
              <a:rPr lang="en-US" sz="1600" dirty="0" err="1"/>
              <a:t>DataFrame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import pandas as pd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# Generate indicators for the data points</a:t>
            </a:r>
          </a:p>
          <a:p>
            <a:pPr marL="0" indent="0">
              <a:buNone/>
            </a:pPr>
            <a:r>
              <a:rPr lang="en-US" sz="1600" dirty="0" err="1"/>
              <a:t>obj_names</a:t>
            </a:r>
            <a:r>
              <a:rPr lang="en-US" sz="1600" dirty="0"/>
              <a:t> = []</a:t>
            </a:r>
          </a:p>
          <a:p>
            <a:pPr marL="0" indent="0">
              <a:buNone/>
            </a:pPr>
            <a:r>
              <a:rPr lang="en-US" sz="1600" dirty="0"/>
              <a:t>for </a:t>
            </a:r>
            <a:r>
              <a:rPr lang="en-US" sz="1600" dirty="0" err="1"/>
              <a:t>i</a:t>
            </a:r>
            <a:r>
              <a:rPr lang="en-US" sz="1600" dirty="0"/>
              <a:t> in range(1, 11):</a:t>
            </a:r>
          </a:p>
          <a:p>
            <a:pPr marL="0" indent="0">
              <a:buNone/>
            </a:pPr>
            <a:r>
              <a:rPr lang="en-US" sz="1600" dirty="0"/>
              <a:t>    obj = "Object " + str(</a:t>
            </a:r>
            <a:r>
              <a:rPr lang="en-US" sz="1600" dirty="0" err="1"/>
              <a:t>i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obj_names.append</a:t>
            </a:r>
            <a:r>
              <a:rPr lang="en-US" sz="1600" dirty="0"/>
              <a:t>(obj)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# Create a pandas </a:t>
            </a:r>
            <a:r>
              <a:rPr lang="en-US" sz="1600" dirty="0" err="1"/>
              <a:t>DataFrame</a:t>
            </a:r>
            <a:r>
              <a:rPr lang="en-US" sz="1600" dirty="0"/>
              <a:t> with the names and (x, y) coordinates</a:t>
            </a:r>
          </a:p>
          <a:p>
            <a:pPr marL="0" indent="0">
              <a:buNone/>
            </a:pPr>
            <a:r>
              <a:rPr lang="en-US" sz="1600" dirty="0"/>
              <a:t>data = </a:t>
            </a:r>
            <a:r>
              <a:rPr lang="en-US" sz="1600" dirty="0" err="1"/>
              <a:t>pd.DataFrame</a:t>
            </a:r>
            <a:r>
              <a:rPr lang="en-US" sz="1600" dirty="0"/>
              <a:t>({</a:t>
            </a:r>
          </a:p>
          <a:p>
            <a:pPr marL="0" indent="0">
              <a:buNone/>
            </a:pPr>
            <a:r>
              <a:rPr lang="en-US" sz="1600" dirty="0"/>
              <a:t>    'Object': </a:t>
            </a:r>
            <a:r>
              <a:rPr lang="en-US" sz="1600" dirty="0" err="1"/>
              <a:t>obj_names</a:t>
            </a:r>
            <a:r>
              <a:rPr lang="en-US" sz="1600" dirty="0"/>
              <a:t>,</a:t>
            </a:r>
          </a:p>
          <a:p>
            <a:pPr marL="0" indent="0">
              <a:buNone/>
            </a:pPr>
            <a:r>
              <a:rPr lang="en-US" sz="1600" dirty="0"/>
              <a:t>    '</a:t>
            </a:r>
            <a:r>
              <a:rPr lang="en-US" sz="1600" dirty="0" err="1"/>
              <a:t>X_value</a:t>
            </a:r>
            <a:r>
              <a:rPr lang="en-US" sz="1600" dirty="0"/>
              <a:t>': X[:, 0],</a:t>
            </a:r>
          </a:p>
          <a:p>
            <a:pPr marL="0" indent="0">
              <a:buNone/>
            </a:pPr>
            <a:r>
              <a:rPr lang="en-US" sz="1600" dirty="0"/>
              <a:t>    '</a:t>
            </a:r>
            <a:r>
              <a:rPr lang="en-US" sz="1600" dirty="0" err="1"/>
              <a:t>Y_value</a:t>
            </a:r>
            <a:r>
              <a:rPr lang="en-US" sz="1600" dirty="0"/>
              <a:t>': X[:, -1]</a:t>
            </a:r>
          </a:p>
          <a:p>
            <a:pPr marL="0" indent="0">
              <a:buNone/>
            </a:pPr>
            <a:r>
              <a:rPr lang="en-US" sz="1600" dirty="0"/>
              <a:t>})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# Preview the data</a:t>
            </a:r>
          </a:p>
          <a:p>
            <a:pPr marL="0" indent="0">
              <a:buNone/>
            </a:pPr>
            <a:r>
              <a:rPr lang="en-US" sz="1600" dirty="0"/>
              <a:t>print(</a:t>
            </a:r>
            <a:r>
              <a:rPr lang="en-US" sz="1600" dirty="0" err="1"/>
              <a:t>data.head</a:t>
            </a:r>
            <a:r>
              <a:rPr lang="en-US" sz="1600" dirty="0"/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235456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1B6D4B-B1E9-4DE0-8F01-9003E42B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72C0A-2628-4DAD-9329-A4BCC8680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Menentukan</a:t>
            </a:r>
            <a:r>
              <a:rPr lang="en-US" dirty="0"/>
              <a:t> centroid</a:t>
            </a:r>
            <a:endParaRPr lang="en-US" sz="1000" dirty="0"/>
          </a:p>
          <a:p>
            <a:pPr marL="0" indent="0">
              <a:buNone/>
            </a:pPr>
            <a:r>
              <a:rPr lang="en-US" sz="1600" dirty="0"/>
              <a:t>	# Initialize the centroids</a:t>
            </a:r>
          </a:p>
          <a:p>
            <a:pPr marL="0" indent="0">
              <a:buNone/>
            </a:pPr>
            <a:r>
              <a:rPr lang="en-US" sz="1600" dirty="0"/>
              <a:t>	c1 = (-1, 4)</a:t>
            </a:r>
          </a:p>
          <a:p>
            <a:pPr marL="0" indent="0">
              <a:buNone/>
            </a:pPr>
            <a:r>
              <a:rPr lang="en-US" sz="1600" dirty="0"/>
              <a:t>	c2 = (-0.2, 1.5)</a:t>
            </a:r>
          </a:p>
          <a:p>
            <a:pPr marL="0" indent="0">
              <a:buNone/>
            </a:pPr>
            <a:r>
              <a:rPr lang="en-US" sz="1600" dirty="0"/>
              <a:t>	c3 = (2, 2.5)</a:t>
            </a:r>
          </a:p>
          <a:p>
            <a:r>
              <a:rPr lang="en-US" dirty="0" err="1"/>
              <a:t>Menghitung</a:t>
            </a:r>
            <a:r>
              <a:rPr lang="en-US" dirty="0"/>
              <a:t> </a:t>
            </a:r>
            <a:r>
              <a:rPr lang="en-US" dirty="0" err="1"/>
              <a:t>jarak</a:t>
            </a:r>
            <a:endParaRPr lang="en-US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0B65500-00AD-47CD-957E-965C0A625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861049"/>
            <a:ext cx="6192250" cy="290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51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1B6D4B-B1E9-4DE0-8F01-9003E42B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72C0A-2628-4DAD-9329-A4BCC8680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jarak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A55F108-5605-4B0F-B2D5-DB2334A90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115974"/>
            <a:ext cx="67151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79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1B6D4B-B1E9-4DE0-8F01-9003E42B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72C0A-2628-4DAD-9329-A4BCC8680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Hasil clustering</a:t>
            </a: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32FD535-49E3-412E-ACA7-60BA60B4F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32856"/>
            <a:ext cx="8686800" cy="182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70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BE494-B16D-48D6-81AE-42C6A6082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76EC1DA-6D1A-4662-A20C-D99F0A8F5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tutorial link:</a:t>
            </a:r>
          </a:p>
          <a:p>
            <a:pPr marL="0" indent="0">
              <a:buNone/>
            </a:pPr>
            <a:r>
              <a:rPr lang="en-ID" dirty="0">
                <a:hlinkClick r:id="rId2"/>
              </a:rPr>
              <a:t>https://blog.floydhub.com/introduction-to-k-means-clustering-in-python-with-scikit-learn/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40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1CA5F2D1-C77B-4614-B681-5858C95840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2" r="2424"/>
          <a:stretch/>
        </p:blipFill>
        <p:spPr>
          <a:xfrm>
            <a:off x="4195051" y="0"/>
            <a:ext cx="5061527" cy="6858000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4B60F85D-D540-4735-B378-D7D9225FE7F3}"/>
              </a:ext>
            </a:extLst>
          </p:cNvPr>
          <p:cNvGrpSpPr/>
          <p:nvPr/>
        </p:nvGrpSpPr>
        <p:grpSpPr>
          <a:xfrm>
            <a:off x="5674242" y="6327045"/>
            <a:ext cx="2170463" cy="378419"/>
            <a:chOff x="4279782" y="5408838"/>
            <a:chExt cx="2170463" cy="37841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xmlns="" id="{2CE453EB-EDB4-49CF-90BE-4F74F5C3C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782" y="5490038"/>
              <a:ext cx="216020" cy="216020"/>
            </a:xfrm>
            <a:prstGeom prst="rect">
              <a:avLst/>
            </a:prstGeom>
          </p:spPr>
        </p:pic>
        <p:sp>
          <p:nvSpPr>
            <p:cNvPr id="37" name="Title 1">
              <a:extLst>
                <a:ext uri="{FF2B5EF4-FFF2-40B4-BE49-F238E27FC236}">
                  <a16:creationId xmlns:a16="http://schemas.microsoft.com/office/drawing/2014/main" xmlns="" id="{73E0DBD7-B92C-4F4C-A59F-F8EF3A4C3876}"/>
                </a:ext>
              </a:extLst>
            </p:cNvPr>
            <p:cNvSpPr txBox="1">
              <a:spLocks/>
            </p:cNvSpPr>
            <p:nvPr/>
          </p:nvSpPr>
          <p:spPr>
            <a:xfrm>
              <a:off x="4457102" y="5408838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digitalent.kominfo.go.id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FE488684-4B91-45E0-AC48-E54C1020FB09}"/>
              </a:ext>
            </a:extLst>
          </p:cNvPr>
          <p:cNvSpPr txBox="1">
            <a:spLocks/>
          </p:cNvSpPr>
          <p:nvPr/>
        </p:nvSpPr>
        <p:spPr>
          <a:xfrm>
            <a:off x="314035" y="2206282"/>
            <a:ext cx="4457989" cy="2632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ID" sz="2600" i="1" dirty="0"/>
              <a:t>Lecture 30</a:t>
            </a:r>
          </a:p>
          <a:p>
            <a:pPr fontAlgn="base"/>
            <a:r>
              <a:rPr lang="en-US" dirty="0"/>
              <a:t>Clustering dan Classification</a:t>
            </a:r>
            <a:endParaRPr lang="en-US" sz="1800" dirty="0">
              <a:solidFill>
                <a:schemeClr val="accent1">
                  <a:lumMod val="50000"/>
                </a:schemeClr>
              </a:solidFill>
              <a:latin typeface="HP Simplified" panose="020B06060202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EA70F98-D6BF-44D5-864A-E8B8E6EA8A9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8606" r="7380" b="32333"/>
          <a:stretch/>
        </p:blipFill>
        <p:spPr>
          <a:xfrm>
            <a:off x="2894620" y="559632"/>
            <a:ext cx="1591241" cy="7538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7E39DBC-BF39-4AA8-A8D4-8190CF567658}"/>
              </a:ext>
            </a:extLst>
          </p:cNvPr>
          <p:cNvSpPr/>
          <p:nvPr/>
        </p:nvSpPr>
        <p:spPr>
          <a:xfrm>
            <a:off x="457200" y="559634"/>
            <a:ext cx="1514628" cy="753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  <a:p>
            <a:r>
              <a:rPr lang="en-US" dirty="0">
                <a:solidFill>
                  <a:srgbClr val="FF0000"/>
                </a:solidFill>
              </a:rPr>
              <a:t>UNIV/POLTEK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89B2762-C2F9-4BAC-B1EE-95539397A9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218" y="560072"/>
            <a:ext cx="719456" cy="75002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E37DBCB-3939-4ECF-8CE2-4649C6DFB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84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8F8894-04DB-4683-AEF1-77614A1AB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id-ID" i="1" dirty="0" err="1"/>
              <a:t>Classification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000FE8-03C2-47CE-8017-60E696685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70000" lnSpcReduction="20000"/>
          </a:bodyPr>
          <a:lstStyle/>
          <a:p>
            <a:r>
              <a:rPr lang="en-ID" dirty="0"/>
              <a:t>Classification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machine learning </a:t>
            </a:r>
            <a:r>
              <a:rPr lang="en-ID" dirty="0" err="1"/>
              <a:t>berupa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</a:t>
            </a:r>
            <a:r>
              <a:rPr lang="en-ID" dirty="0" err="1"/>
              <a:t>pengklasifikasian</a:t>
            </a:r>
            <a:r>
              <a:rPr lang="en-ID" dirty="0"/>
              <a:t> </a:t>
            </a:r>
            <a:r>
              <a:rPr lang="en-ID" dirty="0" err="1"/>
              <a:t>objek-objek</a:t>
            </a:r>
            <a:r>
              <a:rPr lang="en-ID" dirty="0"/>
              <a:t> data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.</a:t>
            </a:r>
          </a:p>
          <a:p>
            <a:r>
              <a:rPr lang="en-ID" dirty="0"/>
              <a:t>Pada classification,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pembentukan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 </a:t>
            </a:r>
            <a:r>
              <a:rPr lang="en-ID" dirty="0" err="1"/>
              <a:t>baru</a:t>
            </a:r>
            <a:r>
              <a:rPr lang="en-ID" dirty="0"/>
              <a:t>.</a:t>
            </a:r>
          </a:p>
          <a:p>
            <a:r>
              <a:rPr lang="en-ID" dirty="0"/>
              <a:t>Classification </a:t>
            </a:r>
            <a:r>
              <a:rPr lang="en-ID" dirty="0" err="1"/>
              <a:t>merupakan</a:t>
            </a:r>
            <a:r>
              <a:rPr lang="en-ID" dirty="0"/>
              <a:t> 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supervised learning, </a:t>
            </a:r>
            <a:r>
              <a:rPr lang="en-ID" dirty="0" err="1"/>
              <a:t>algoritma</a:t>
            </a:r>
            <a:r>
              <a:rPr lang="en-ID" dirty="0"/>
              <a:t> yang </a:t>
            </a:r>
            <a:r>
              <a:rPr lang="en-ID" dirty="0" err="1"/>
              <a:t>mempelajari</a:t>
            </a:r>
            <a:r>
              <a:rPr lang="en-ID" dirty="0"/>
              <a:t> </a:t>
            </a:r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sekumpulan</a:t>
            </a:r>
            <a:r>
              <a:rPr lang="en-ID" dirty="0"/>
              <a:t> input-output yang </a:t>
            </a:r>
            <a:r>
              <a:rPr lang="en-ID" dirty="0" err="1"/>
              <a:t>diinginkan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yang </a:t>
            </a:r>
            <a:r>
              <a:rPr lang="en-ID" dirty="0" err="1"/>
              <a:t>cukup</a:t>
            </a:r>
            <a:r>
              <a:rPr lang="en-ID" dirty="0"/>
              <a:t>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label.</a:t>
            </a:r>
          </a:p>
          <a:p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penggunaan</a:t>
            </a:r>
            <a:r>
              <a:rPr lang="en-ID" dirty="0"/>
              <a:t> supervised learning,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hal</a:t>
            </a:r>
            <a:r>
              <a:rPr lang="en-ID" dirty="0"/>
              <a:t> </a:t>
            </a:r>
            <a:r>
              <a:rPr lang="en-ID" dirty="0" err="1"/>
              <a:t>berikut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: </a:t>
            </a:r>
          </a:p>
          <a:p>
            <a:r>
              <a:rPr lang="en-ID" dirty="0"/>
              <a:t>1. </a:t>
            </a:r>
            <a:r>
              <a:rPr lang="en-ID" dirty="0" err="1"/>
              <a:t>Mendeteksi</a:t>
            </a:r>
            <a:r>
              <a:rPr lang="en-ID" dirty="0"/>
              <a:t> </a:t>
            </a:r>
            <a:r>
              <a:rPr lang="en-ID" dirty="0" err="1"/>
              <a:t>wajah</a:t>
            </a:r>
            <a:r>
              <a:rPr lang="en-ID" dirty="0"/>
              <a:t>, </a:t>
            </a:r>
            <a:r>
              <a:rPr lang="en-ID" dirty="0" err="1"/>
              <a:t>mendeteksi</a:t>
            </a:r>
            <a:r>
              <a:rPr lang="en-ID" dirty="0"/>
              <a:t> orang di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gambar</a:t>
            </a:r>
            <a:r>
              <a:rPr lang="en-ID" dirty="0"/>
              <a:t>, </a:t>
            </a:r>
            <a:r>
              <a:rPr lang="en-ID" dirty="0" err="1"/>
              <a:t>mengenali</a:t>
            </a:r>
            <a:r>
              <a:rPr lang="en-ID" dirty="0"/>
              <a:t> </a:t>
            </a:r>
            <a:r>
              <a:rPr lang="en-ID" dirty="0" err="1"/>
              <a:t>ekspresi</a:t>
            </a:r>
            <a:r>
              <a:rPr lang="en-ID" dirty="0"/>
              <a:t> </a:t>
            </a:r>
            <a:r>
              <a:rPr lang="en-ID" dirty="0" err="1"/>
              <a:t>muka</a:t>
            </a:r>
            <a:r>
              <a:rPr lang="en-ID" dirty="0"/>
              <a:t>. </a:t>
            </a:r>
          </a:p>
          <a:p>
            <a:r>
              <a:rPr lang="en-ID" dirty="0"/>
              <a:t>2. </a:t>
            </a:r>
            <a:r>
              <a:rPr lang="en-ID" dirty="0" err="1"/>
              <a:t>Mengidentifikasi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pada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gambar</a:t>
            </a:r>
            <a:r>
              <a:rPr lang="en-ID" dirty="0"/>
              <a:t>. </a:t>
            </a:r>
          </a:p>
          <a:p>
            <a:r>
              <a:rPr lang="en-ID" dirty="0"/>
              <a:t>3. </a:t>
            </a:r>
            <a:r>
              <a:rPr lang="en-ID" dirty="0" err="1"/>
              <a:t>Mengenali</a:t>
            </a:r>
            <a:r>
              <a:rPr lang="en-ID" dirty="0"/>
              <a:t> </a:t>
            </a:r>
            <a:r>
              <a:rPr lang="en-ID" dirty="0" err="1"/>
              <a:t>gestur</a:t>
            </a:r>
            <a:r>
              <a:rPr lang="en-ID" dirty="0"/>
              <a:t> pada </a:t>
            </a:r>
            <a:r>
              <a:rPr lang="en-ID" dirty="0" err="1"/>
              <a:t>suatu</a:t>
            </a:r>
            <a:r>
              <a:rPr lang="en-ID" dirty="0"/>
              <a:t> video. </a:t>
            </a:r>
          </a:p>
          <a:p>
            <a:r>
              <a:rPr lang="en-ID" dirty="0"/>
              <a:t>4. </a:t>
            </a:r>
            <a:r>
              <a:rPr lang="en-ID" dirty="0" err="1"/>
              <a:t>Mendeteksi</a:t>
            </a:r>
            <a:r>
              <a:rPr lang="en-ID" dirty="0"/>
              <a:t> </a:t>
            </a:r>
            <a:r>
              <a:rPr lang="en-ID" dirty="0" err="1"/>
              <a:t>suara</a:t>
            </a:r>
            <a:r>
              <a:rPr lang="en-ID" dirty="0"/>
              <a:t>, </a:t>
            </a:r>
            <a:r>
              <a:rPr lang="en-ID" dirty="0" err="1"/>
              <a:t>mendeteksi</a:t>
            </a:r>
            <a:r>
              <a:rPr lang="en-ID" dirty="0"/>
              <a:t> speaker, </a:t>
            </a:r>
            <a:r>
              <a:rPr lang="en-ID" dirty="0" err="1"/>
              <a:t>mentranskripsikan</a:t>
            </a:r>
            <a:r>
              <a:rPr lang="en-ID" dirty="0"/>
              <a:t> </a:t>
            </a:r>
            <a:r>
              <a:rPr lang="en-ID" dirty="0" err="1"/>
              <a:t>pidato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teks</a:t>
            </a:r>
            <a:r>
              <a:rPr lang="en-ID" dirty="0"/>
              <a:t>, </a:t>
            </a:r>
            <a:r>
              <a:rPr lang="en-ID" dirty="0" err="1"/>
              <a:t>mengenali</a:t>
            </a:r>
            <a:r>
              <a:rPr lang="en-ID" dirty="0"/>
              <a:t> </a:t>
            </a:r>
            <a:r>
              <a:rPr lang="en-ID" dirty="0" err="1"/>
              <a:t>sentimen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suara</a:t>
            </a:r>
            <a:r>
              <a:rPr lang="en-ID" dirty="0"/>
              <a:t>. </a:t>
            </a:r>
          </a:p>
          <a:p>
            <a:r>
              <a:rPr lang="en-ID" dirty="0"/>
              <a:t>5. </a:t>
            </a:r>
            <a:r>
              <a:rPr lang="en-ID" dirty="0" err="1"/>
              <a:t>Mengklasifikasi</a:t>
            </a:r>
            <a:r>
              <a:rPr lang="en-ID" dirty="0"/>
              <a:t> </a:t>
            </a:r>
            <a:r>
              <a:rPr lang="en-ID" dirty="0" err="1"/>
              <a:t>teks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spam (pada email)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penipuan</a:t>
            </a:r>
            <a:r>
              <a:rPr lang="en-ID" dirty="0"/>
              <a:t> (pada </a:t>
            </a:r>
            <a:r>
              <a:rPr lang="en-ID" dirty="0" err="1"/>
              <a:t>asuransi</a:t>
            </a:r>
            <a:r>
              <a:rPr lang="en-ID" dirty="0"/>
              <a:t>), </a:t>
            </a:r>
            <a:r>
              <a:rPr lang="en-ID" dirty="0" err="1"/>
              <a:t>mengenali</a:t>
            </a:r>
            <a:r>
              <a:rPr lang="en-ID" dirty="0"/>
              <a:t> </a:t>
            </a:r>
            <a:r>
              <a:rPr lang="en-ID" dirty="0" err="1"/>
              <a:t>sentimen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teks</a:t>
            </a:r>
            <a:r>
              <a:rPr lang="en-ID" dirty="0"/>
              <a:t>. 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651705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94B4A-7B12-43A4-B399-DD0941994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Classification</a:t>
            </a:r>
            <a:r>
              <a:rPr lang="id-ID" dirty="0"/>
              <a:t>: </a:t>
            </a:r>
            <a:r>
              <a:rPr lang="id-ID" i="1" dirty="0"/>
              <a:t>Neural</a:t>
            </a:r>
            <a:r>
              <a:rPr lang="id-ID" dirty="0"/>
              <a:t> </a:t>
            </a:r>
            <a:r>
              <a:rPr lang="id-ID" i="1" dirty="0" err="1"/>
              <a:t>Networks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B34FFB-A3AA-44E8-AEEA-8C010F9D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/>
              <a:t>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pendekatan</a:t>
            </a:r>
            <a:r>
              <a:rPr lang="en-ID" dirty="0"/>
              <a:t> classification </a:t>
            </a:r>
            <a:r>
              <a:rPr lang="en-ID" dirty="0" err="1"/>
              <a:t>yaitu</a:t>
            </a:r>
            <a:r>
              <a:rPr lang="en-ID" dirty="0"/>
              <a:t> </a:t>
            </a:r>
            <a:r>
              <a:rPr lang="en-ID" dirty="0" err="1"/>
              <a:t>pendekatan</a:t>
            </a:r>
            <a:r>
              <a:rPr lang="en-ID" dirty="0"/>
              <a:t> neural network. </a:t>
            </a:r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8F351B-6A5C-45E0-8371-EC3F894DA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01" y="2996952"/>
            <a:ext cx="7877597" cy="29569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32900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F3806B-A06A-4852-818F-4962658F6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Classification</a:t>
            </a:r>
            <a:r>
              <a:rPr lang="id-ID" dirty="0"/>
              <a:t>: </a:t>
            </a:r>
            <a:r>
              <a:rPr lang="id-ID" i="1" dirty="0"/>
              <a:t>Neural</a:t>
            </a:r>
            <a:r>
              <a:rPr lang="id-ID" dirty="0"/>
              <a:t> </a:t>
            </a:r>
            <a:r>
              <a:rPr lang="id-ID" i="1" dirty="0" err="1"/>
              <a:t>Networks</a:t>
            </a:r>
            <a:r>
              <a:rPr lang="id-ID" i="1" dirty="0"/>
              <a:t> </a:t>
            </a:r>
            <a:r>
              <a:rPr lang="id-ID" dirty="0"/>
              <a:t>(2)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2DF008-0416-4E8C-A728-17468021B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152637" cy="47091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D" dirty="0"/>
              <a:t>Neural networks </a:t>
            </a:r>
            <a:r>
              <a:rPr lang="en-ID" dirty="0" err="1"/>
              <a:t>terdiri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3 </a:t>
            </a:r>
            <a:r>
              <a:rPr lang="en-ID" dirty="0" err="1"/>
              <a:t>jenis</a:t>
            </a:r>
            <a:r>
              <a:rPr lang="en-ID" dirty="0"/>
              <a:t> layer </a:t>
            </a:r>
            <a:r>
              <a:rPr lang="en-ID" dirty="0" err="1"/>
              <a:t>yaitu</a:t>
            </a:r>
            <a:r>
              <a:rPr lang="en-ID" dirty="0"/>
              <a:t>:</a:t>
            </a:r>
          </a:p>
          <a:p>
            <a:endParaRPr lang="en-ID" dirty="0"/>
          </a:p>
          <a:p>
            <a:r>
              <a:rPr lang="en-ID" dirty="0"/>
              <a:t>Visible: </a:t>
            </a:r>
            <a:r>
              <a:rPr lang="en-ID" dirty="0" err="1"/>
              <a:t>Mengandung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amati</a:t>
            </a:r>
            <a:endParaRPr lang="en-ID" dirty="0"/>
          </a:p>
          <a:p>
            <a:r>
              <a:rPr lang="en-ID" dirty="0"/>
              <a:t>Hidden: </a:t>
            </a:r>
            <a:r>
              <a:rPr lang="en-ID" dirty="0" err="1"/>
              <a:t>Mengekstrak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abstrak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data yang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diamati</a:t>
            </a:r>
            <a:r>
              <a:rPr lang="en-ID" dirty="0"/>
              <a:t>.</a:t>
            </a:r>
          </a:p>
          <a:p>
            <a:r>
              <a:rPr lang="en-ID" dirty="0"/>
              <a:t>Output layer: </a:t>
            </a:r>
            <a:r>
              <a:rPr lang="en-ID" dirty="0" err="1"/>
              <a:t>Identitas</a:t>
            </a:r>
            <a:r>
              <a:rPr lang="en-ID" dirty="0"/>
              <a:t> </a:t>
            </a:r>
            <a:r>
              <a:rPr lang="en-ID" dirty="0" err="1"/>
              <a:t>terkait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yang di </a:t>
            </a:r>
            <a:r>
              <a:rPr lang="en-ID" dirty="0" err="1"/>
              <a:t>observasi</a:t>
            </a:r>
            <a:r>
              <a:rPr lang="en-ID" dirty="0"/>
              <a:t>.</a:t>
            </a:r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ED38A518-7953-4DF9-8B32-4037B5073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837" y="1844824"/>
            <a:ext cx="4534163" cy="3776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251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60D608-0250-4DE2-A541-D53A54E7A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Classification</a:t>
            </a:r>
            <a:r>
              <a:rPr lang="id-ID" dirty="0"/>
              <a:t>: </a:t>
            </a:r>
            <a:r>
              <a:rPr lang="id-ID" i="1" dirty="0"/>
              <a:t>Neural</a:t>
            </a:r>
            <a:r>
              <a:rPr lang="id-ID" dirty="0"/>
              <a:t> </a:t>
            </a:r>
            <a:r>
              <a:rPr lang="id-ID" i="1" dirty="0" err="1"/>
              <a:t>Networks</a:t>
            </a:r>
            <a:r>
              <a:rPr lang="id-ID" i="1" dirty="0"/>
              <a:t> </a:t>
            </a:r>
            <a:r>
              <a:rPr lang="id-ID" dirty="0"/>
              <a:t>(3)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C2A3B6-9462-4A10-BBFE-02D6BDFE5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D" dirty="0"/>
              <a:t>Neural-network </a:t>
            </a:r>
            <a:r>
              <a:rPr lang="en-ID" dirty="0" err="1"/>
              <a:t>terdiri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sekumpulan</a:t>
            </a:r>
            <a:r>
              <a:rPr lang="en-ID" dirty="0"/>
              <a:t> neuron yang </a:t>
            </a:r>
            <a:r>
              <a:rPr lang="en-ID" dirty="0" err="1"/>
              <a:t>masing-masing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operasi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berikut</a:t>
            </a:r>
            <a:r>
              <a:rPr lang="en-ID" dirty="0"/>
              <a:t>:</a:t>
            </a:r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pPr marL="0" indent="0">
              <a:buNone/>
            </a:pPr>
            <a:r>
              <a:rPr lang="en-ID" dirty="0" err="1"/>
              <a:t>Keseluruhan</a:t>
            </a:r>
            <a:r>
              <a:rPr lang="en-ID" dirty="0"/>
              <a:t> proses di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disebut</a:t>
            </a:r>
            <a:r>
              <a:rPr lang="en-ID" dirty="0"/>
              <a:t> forward propagation.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CAE3E2D-39B0-4D27-85EF-0E4A8812C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664" y="2564904"/>
            <a:ext cx="6476671" cy="295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8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B93036-D3A6-4FA2-B862-C907A2D8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Classification</a:t>
            </a:r>
            <a:r>
              <a:rPr lang="id-ID" dirty="0"/>
              <a:t>: </a:t>
            </a:r>
            <a:r>
              <a:rPr lang="id-ID" i="1" dirty="0"/>
              <a:t>Neural</a:t>
            </a:r>
            <a:r>
              <a:rPr lang="id-ID" dirty="0"/>
              <a:t> </a:t>
            </a:r>
            <a:r>
              <a:rPr lang="id-ID" i="1" dirty="0" err="1"/>
              <a:t>Networks</a:t>
            </a:r>
            <a:r>
              <a:rPr lang="id-ID" i="1" dirty="0"/>
              <a:t> </a:t>
            </a:r>
            <a:r>
              <a:rPr lang="id-ID" dirty="0"/>
              <a:t>(4)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F01F50-35A8-439A-ABD5-FE2554807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916630"/>
          </a:xfrm>
        </p:spPr>
        <p:txBody>
          <a:bodyPr>
            <a:normAutofit fontScale="85000" lnSpcReduction="10000"/>
          </a:bodyPr>
          <a:lstStyle/>
          <a:p>
            <a:r>
              <a:rPr lang="en-ID" dirty="0"/>
              <a:t>Error </a:t>
            </a:r>
            <a:r>
              <a:rPr lang="en-ID" dirty="0" err="1"/>
              <a:t>keseluruhan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forward propagation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dilakukannya</a:t>
            </a:r>
            <a:r>
              <a:rPr lang="en-ID" dirty="0"/>
              <a:t> back propagation. </a:t>
            </a:r>
          </a:p>
          <a:p>
            <a:r>
              <a:rPr lang="en-ID" dirty="0"/>
              <a:t>Cost </a:t>
            </a:r>
            <a:r>
              <a:rPr lang="en-ID" dirty="0" err="1"/>
              <a:t>dari</a:t>
            </a:r>
            <a:r>
              <a:rPr lang="en-ID" dirty="0"/>
              <a:t> forward propagation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mengukur</a:t>
            </a:r>
            <a:r>
              <a:rPr lang="en-ID" dirty="0"/>
              <a:t> gradient </a:t>
            </a:r>
            <a:r>
              <a:rPr lang="en-ID" dirty="0" err="1"/>
              <a:t>menggunakan</a:t>
            </a:r>
            <a:r>
              <a:rPr lang="en-ID" dirty="0"/>
              <a:t> gradient-descent.</a:t>
            </a:r>
          </a:p>
          <a:p>
            <a:r>
              <a:rPr lang="en-ID" dirty="0"/>
              <a:t>Gradient-descent </a:t>
            </a:r>
            <a:r>
              <a:rPr lang="en-ID" dirty="0" err="1"/>
              <a:t>bertujuan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pembaharuan</a:t>
            </a:r>
            <a:r>
              <a:rPr lang="en-ID" dirty="0"/>
              <a:t> </a:t>
            </a:r>
            <a:r>
              <a:rPr lang="en-ID" dirty="0" err="1"/>
              <a:t>bobot</a:t>
            </a:r>
            <a:r>
              <a:rPr lang="en-ID" dirty="0"/>
              <a:t> agar </a:t>
            </a:r>
            <a:r>
              <a:rPr lang="en-ID" dirty="0" err="1"/>
              <a:t>menghasilkan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yang paling minimum.</a:t>
            </a:r>
          </a:p>
          <a:p>
            <a:endParaRPr lang="en-ID" dirty="0"/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D62F7F1-66A0-4633-BEDF-75B9F792A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297" y="4516831"/>
            <a:ext cx="4365406" cy="222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72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70CA64-A866-4B73-93EE-F4F95ADF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Classification</a:t>
            </a:r>
            <a:r>
              <a:rPr lang="id-ID" dirty="0"/>
              <a:t>: </a:t>
            </a:r>
            <a:r>
              <a:rPr lang="id-ID" i="1" dirty="0"/>
              <a:t>Neural</a:t>
            </a:r>
            <a:r>
              <a:rPr lang="id-ID" dirty="0"/>
              <a:t> </a:t>
            </a:r>
            <a:r>
              <a:rPr lang="id-ID" i="1" dirty="0" err="1"/>
              <a:t>Networks</a:t>
            </a:r>
            <a:r>
              <a:rPr lang="id-ID" i="1" dirty="0"/>
              <a:t> </a:t>
            </a:r>
            <a:r>
              <a:rPr lang="id-ID" dirty="0"/>
              <a:t>(5)</a:t>
            </a:r>
            <a:endParaRPr lang="en-ID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39B3E65-5A1E-4C6E-8B97-144396ABC597}"/>
              </a:ext>
            </a:extLst>
          </p:cNvPr>
          <p:cNvSpPr/>
          <p:nvPr/>
        </p:nvSpPr>
        <p:spPr>
          <a:xfrm>
            <a:off x="1145628" y="1992913"/>
            <a:ext cx="5144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input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*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weight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=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guess</a:t>
            </a:r>
            <a:r>
              <a:rPr lang="id-ID" b="1" i="1" dirty="0">
                <a:latin typeface="Raleway Bold"/>
                <a:ea typeface="Times New Roman" panose="02020603050405020304" pitchFamily="18" charset="0"/>
              </a:rPr>
              <a:t> </a:t>
            </a:r>
            <a:r>
              <a:rPr lang="id-ID" b="1" i="1" dirty="0">
                <a:latin typeface="Raleway Bold"/>
                <a:ea typeface="Times New Roman" panose="02020603050405020304" pitchFamily="18" charset="0"/>
                <a:sym typeface="Wingdings" panose="05000000000000000000" pitchFamily="2" charset="2"/>
              </a:rPr>
              <a:t>(Forward propagation)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 </a:t>
            </a:r>
            <a:endParaRPr lang="id-ID" dirty="0">
              <a:latin typeface="Raleway Bold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C87E623-B596-46D7-BE04-CF3B1B4A6803}"/>
              </a:ext>
            </a:extLst>
          </p:cNvPr>
          <p:cNvSpPr/>
          <p:nvPr/>
        </p:nvSpPr>
        <p:spPr>
          <a:xfrm>
            <a:off x="1145628" y="3539048"/>
            <a:ext cx="3267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Ground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-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truth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–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guess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=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error</a:t>
            </a:r>
            <a:endParaRPr lang="id-ID" dirty="0">
              <a:latin typeface="Raleway 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4F67114-4E94-4C25-90D6-8311D21902F1}"/>
              </a:ext>
            </a:extLst>
          </p:cNvPr>
          <p:cNvSpPr/>
          <p:nvPr/>
        </p:nvSpPr>
        <p:spPr>
          <a:xfrm>
            <a:off x="1145628" y="5085184"/>
            <a:ext cx="79983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error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*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weight's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contribution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to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error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= </a:t>
            </a:r>
            <a:r>
              <a:rPr lang="en-US" b="1" i="1" dirty="0">
                <a:latin typeface="Raleway Bold"/>
                <a:ea typeface="Times New Roman" panose="02020603050405020304" pitchFamily="18" charset="0"/>
              </a:rPr>
              <a:t>adjustment</a:t>
            </a:r>
            <a:r>
              <a:rPr lang="id-ID" b="1" i="1" dirty="0">
                <a:latin typeface="Raleway Bold"/>
                <a:ea typeface="Times New Roman" panose="02020603050405020304" pitchFamily="18" charset="0"/>
              </a:rPr>
              <a:t> (</a:t>
            </a:r>
            <a:r>
              <a:rPr lang="id-ID" b="1" i="1" dirty="0">
                <a:latin typeface="Raleway Bold"/>
                <a:ea typeface="Times New Roman" panose="02020603050405020304" pitchFamily="18" charset="0"/>
                <a:sym typeface="Wingdings" panose="05000000000000000000" pitchFamily="2" charset="2"/>
              </a:rPr>
              <a:t>Back propagation)</a:t>
            </a:r>
            <a:r>
              <a:rPr lang="en-US" b="1" dirty="0">
                <a:latin typeface="Raleway Bold"/>
                <a:ea typeface="Times New Roman" panose="02020603050405020304" pitchFamily="18" charset="0"/>
              </a:rPr>
              <a:t> </a:t>
            </a:r>
            <a:endParaRPr lang="id-ID" dirty="0">
              <a:latin typeface="Raleway Bold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xmlns="" id="{E2C15079-EB45-43E4-9B3E-12BD100A3918}"/>
              </a:ext>
            </a:extLst>
          </p:cNvPr>
          <p:cNvCxnSpPr>
            <a:cxnSpLocks/>
          </p:cNvCxnSpPr>
          <p:nvPr/>
        </p:nvCxnSpPr>
        <p:spPr>
          <a:xfrm>
            <a:off x="313459" y="1774842"/>
            <a:ext cx="0" cy="4040500"/>
          </a:xfrm>
          <a:prstGeom prst="straightConnector1">
            <a:avLst/>
          </a:prstGeom>
          <a:ln w="76200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161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BC1DC6-8FF9-4653-9599-9A6F48B03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Algoritma </a:t>
            </a:r>
            <a:r>
              <a:rPr lang="id-ID" i="1" dirty="0" err="1"/>
              <a:t>Classification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37E1F3-ACE1-4455-9A0F-3EF43B4BF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id-ID" b="1" dirty="0" err="1"/>
              <a:t>Nearest</a:t>
            </a:r>
            <a:r>
              <a:rPr lang="id-ID" b="1" dirty="0"/>
              <a:t> </a:t>
            </a:r>
            <a:r>
              <a:rPr lang="id-ID" b="1" dirty="0" err="1"/>
              <a:t>centroid</a:t>
            </a:r>
            <a:endParaRPr lang="id-ID" b="1" dirty="0"/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Menghitung </a:t>
            </a:r>
            <a:r>
              <a:rPr lang="id-ID" dirty="0" err="1"/>
              <a:t>centroid</a:t>
            </a:r>
            <a:r>
              <a:rPr lang="id-ID" dirty="0"/>
              <a:t> untuk setiap kelas</a:t>
            </a:r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Menghitung  jarak antara </a:t>
            </a:r>
            <a:r>
              <a:rPr lang="id-ID" dirty="0" err="1"/>
              <a:t>test</a:t>
            </a:r>
            <a:r>
              <a:rPr lang="id-ID" dirty="0"/>
              <a:t> </a:t>
            </a:r>
            <a:r>
              <a:rPr lang="id-ID" dirty="0" err="1"/>
              <a:t>sample</a:t>
            </a:r>
            <a:r>
              <a:rPr lang="id-ID" dirty="0"/>
              <a:t> dan setiap kelas </a:t>
            </a:r>
            <a:r>
              <a:rPr lang="id-ID" dirty="0" err="1"/>
              <a:t>centroid</a:t>
            </a:r>
            <a:endParaRPr lang="id-ID" dirty="0"/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Memprediksi kelas dengan metode </a:t>
            </a:r>
            <a:r>
              <a:rPr lang="id-ID" dirty="0" err="1"/>
              <a:t>centroid</a:t>
            </a:r>
            <a:r>
              <a:rPr lang="id-ID" dirty="0"/>
              <a:t> terdekat</a:t>
            </a:r>
          </a:p>
          <a:p>
            <a:pPr marL="457200" indent="-457200" algn="just">
              <a:buFont typeface="+mj-lt"/>
              <a:buAutoNum type="arabicPeriod" startAt="2"/>
            </a:pPr>
            <a:r>
              <a:rPr lang="id-ID" b="1" dirty="0"/>
              <a:t>K-</a:t>
            </a:r>
            <a:r>
              <a:rPr lang="id-ID" b="1" dirty="0" err="1"/>
              <a:t>nearest</a:t>
            </a:r>
            <a:r>
              <a:rPr lang="id-ID" b="1" dirty="0"/>
              <a:t> </a:t>
            </a:r>
            <a:r>
              <a:rPr lang="id-ID" b="1" dirty="0" err="1"/>
              <a:t>neighbor</a:t>
            </a:r>
            <a:endParaRPr lang="id-ID" b="1" dirty="0"/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Dalam hal ini setiap data baru akan dibandingkan dengan data </a:t>
            </a:r>
            <a:r>
              <a:rPr lang="id-ID" dirty="0" err="1"/>
              <a:t>training</a:t>
            </a:r>
            <a:r>
              <a:rPr lang="id-ID" dirty="0"/>
              <a:t>.</a:t>
            </a:r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Lalu 3 data </a:t>
            </a:r>
            <a:r>
              <a:rPr lang="id-ID" dirty="0" err="1"/>
              <a:t>training</a:t>
            </a:r>
            <a:r>
              <a:rPr lang="id-ID" dirty="0"/>
              <a:t> terdekat (misalkan kita ambil k = 3) dengan data baru akan diambil. </a:t>
            </a:r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Misalkan ketiga data tersebut masuk ke dalam kelompok 1, 2 dan 1, maka data baru tersebut </a:t>
            </a:r>
            <a:r>
              <a:rPr lang="id-ID" dirty="0" err="1"/>
              <a:t>dimasukan</a:t>
            </a:r>
            <a:r>
              <a:rPr lang="id-ID" dirty="0"/>
              <a:t> ke dalam kelompok 1 (seperti voting, karena suara yang terbanyak adalah 1, maka keputusannya adalah 1). </a:t>
            </a:r>
          </a:p>
          <a:p>
            <a:pPr marL="893763" indent="-457200" algn="just">
              <a:buFont typeface="+mj-lt"/>
              <a:buAutoNum type="alphaLcParenR"/>
            </a:pPr>
            <a:r>
              <a:rPr lang="id-ID" dirty="0"/>
              <a:t>Menggunakan prediksi dengan </a:t>
            </a:r>
            <a:r>
              <a:rPr lang="id-ID" dirty="0" err="1"/>
              <a:t>majority</a:t>
            </a:r>
            <a:r>
              <a:rPr lang="id-ID" dirty="0"/>
              <a:t> </a:t>
            </a:r>
            <a:r>
              <a:rPr lang="id-ID" dirty="0" err="1"/>
              <a:t>vote</a:t>
            </a:r>
            <a:r>
              <a:rPr lang="id-ID" dirty="0"/>
              <a:t> dengan jumlah yang ganjil.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761789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91A62F-43E4-49CB-84FF-796C67D65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Use case</a:t>
            </a:r>
            <a:endParaRPr lang="en-ID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3C70581-DB93-49B2-8047-04255646F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id-ID" dirty="0"/>
              <a:t>Spektrometri massa protein</a:t>
            </a:r>
          </a:p>
          <a:p>
            <a:pPr marL="0" indent="0" algn="just">
              <a:buNone/>
            </a:pPr>
            <a:r>
              <a:rPr lang="id-ID" dirty="0"/>
              <a:t>Untuk mengklasifikasi penyakit dan deteksi dini kanker.</a:t>
            </a:r>
          </a:p>
          <a:p>
            <a:pPr marL="457200" indent="-457200" algn="just">
              <a:buFont typeface="+mj-lt"/>
              <a:buAutoNum type="arabicPeriod" startAt="2"/>
            </a:pPr>
            <a:r>
              <a:rPr lang="en-US" dirty="0"/>
              <a:t>Bike-Sharing</a:t>
            </a:r>
          </a:p>
          <a:p>
            <a:pPr marL="0" indent="0" algn="just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mengklasifikasi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, </a:t>
            </a:r>
            <a:r>
              <a:rPr lang="en-US" dirty="0" err="1"/>
              <a:t>suhu</a:t>
            </a:r>
            <a:r>
              <a:rPr lang="en-US" dirty="0"/>
              <a:t>, </a:t>
            </a:r>
            <a:r>
              <a:rPr lang="en-US" dirty="0" err="1"/>
              <a:t>cuaca</a:t>
            </a:r>
            <a:r>
              <a:rPr lang="en-US" dirty="0"/>
              <a:t>, dan </a:t>
            </a:r>
            <a:r>
              <a:rPr lang="en-US" dirty="0" err="1"/>
              <a:t>waktu</a:t>
            </a:r>
            <a:r>
              <a:rPr lang="en-US" dirty="0"/>
              <a:t>.</a:t>
            </a:r>
          </a:p>
          <a:p>
            <a:pPr marL="514350" indent="-514350" algn="just">
              <a:buFont typeface="+mj-lt"/>
              <a:buAutoNum type="arabicPeriod" startAt="3"/>
            </a:pPr>
            <a:r>
              <a:rPr lang="en-US" dirty="0"/>
              <a:t>Email spam filter</a:t>
            </a:r>
            <a:endParaRPr lang="id-ID" dirty="0"/>
          </a:p>
          <a:p>
            <a:pPr marL="0" indent="0">
              <a:buNone/>
            </a:pPr>
            <a:r>
              <a:rPr lang="en-US" dirty="0" err="1"/>
              <a:t>Mengklasifikasikan</a:t>
            </a:r>
            <a:r>
              <a:rPr lang="en-US" dirty="0"/>
              <a:t> email </a:t>
            </a:r>
            <a:r>
              <a:rPr lang="en-US" dirty="0" err="1"/>
              <a:t>berdasarkan</a:t>
            </a:r>
            <a:r>
              <a:rPr lang="en-US" dirty="0"/>
              <a:t> spam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bukan</a:t>
            </a:r>
            <a:r>
              <a:rPr lang="en-US" dirty="0"/>
              <a:t>.</a:t>
            </a:r>
            <a:endParaRPr lang="en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275637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6C2114-137B-4594-95C7-9ECE4B14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Tugas</a:t>
            </a:r>
            <a:r>
              <a:rPr lang="en-US" dirty="0" smtClean="0"/>
              <a:t> 2: </a:t>
            </a:r>
            <a:r>
              <a:rPr lang="en-US" dirty="0" err="1" smtClean="0"/>
              <a:t>Klasifikasi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50769E8-3245-494D-9DAC-519394AD1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Akses</a:t>
            </a:r>
            <a:r>
              <a:rPr lang="en-US" dirty="0" smtClean="0"/>
              <a:t> </a:t>
            </a:r>
            <a:r>
              <a:rPr lang="en-US" dirty="0">
                <a:hlinkClick r:id="rId2"/>
              </a:rPr>
              <a:t>https://raw.githubusercontent.com/susanli2016/Machine-Learning-with-Python/master/fruit_data_with_colors.txt</a:t>
            </a:r>
            <a:endParaRPr lang="en-US" dirty="0"/>
          </a:p>
          <a:p>
            <a:r>
              <a:rPr lang="en-US" dirty="0" smtClean="0"/>
              <a:t>Copy-paste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/>
              <a:t>notepad.</a:t>
            </a:r>
          </a:p>
          <a:p>
            <a:r>
              <a:rPr lang="en-US" dirty="0" err="1" smtClean="0"/>
              <a:t>Simpan</a:t>
            </a:r>
            <a:r>
              <a:rPr lang="en-US" dirty="0" smtClean="0"/>
              <a:t> di </a:t>
            </a:r>
            <a:r>
              <a:rPr lang="en-US" dirty="0" err="1" smtClean="0"/>
              <a:t>direktori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/>
              <a:t> “fruit_data_with_colors.txt”.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48009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0E2162-BCBE-4F63-B4BB-77029E72C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Source Code</a:t>
            </a:r>
            <a:endParaRPr lang="en-ID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734A93-3BF3-4DB7-8844-9BF38095B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08" y="1628800"/>
            <a:ext cx="8856984" cy="4525963"/>
          </a:xfrm>
        </p:spPr>
        <p:txBody>
          <a:bodyPr>
            <a:normAutofit/>
          </a:bodyPr>
          <a:lstStyle/>
          <a:p>
            <a:r>
              <a:rPr lang="en-US" dirty="0"/>
              <a:t>Import</a:t>
            </a:r>
          </a:p>
          <a:p>
            <a:endParaRPr lang="en-US" sz="1000" dirty="0"/>
          </a:p>
          <a:p>
            <a:pPr marL="0" indent="0">
              <a:buNone/>
            </a:pPr>
            <a:r>
              <a:rPr lang="en-US" sz="1600" dirty="0"/>
              <a:t>	import </a:t>
            </a:r>
            <a:r>
              <a:rPr lang="en-US" sz="1600" dirty="0" err="1"/>
              <a:t>numpy</a:t>
            </a:r>
            <a:r>
              <a:rPr lang="en-US" sz="1600" dirty="0"/>
              <a:t> as np</a:t>
            </a:r>
          </a:p>
          <a:p>
            <a:pPr marL="0" indent="0">
              <a:buNone/>
            </a:pPr>
            <a:r>
              <a:rPr lang="en-US" sz="1600" dirty="0"/>
              <a:t>	import pandas as pd</a:t>
            </a:r>
          </a:p>
          <a:p>
            <a:pPr marL="0" indent="0">
              <a:buNone/>
            </a:pPr>
            <a:r>
              <a:rPr lang="en-US" sz="1600" dirty="0"/>
              <a:t>	import </a:t>
            </a:r>
            <a:r>
              <a:rPr lang="en-US" sz="1600" dirty="0" err="1"/>
              <a:t>matplotlib.pyplot</a:t>
            </a:r>
            <a:r>
              <a:rPr lang="en-US" sz="1600" dirty="0"/>
              <a:t> as </a:t>
            </a:r>
            <a:r>
              <a:rPr lang="en-US" sz="1600" dirty="0" err="1"/>
              <a:t>plt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from </a:t>
            </a:r>
            <a:r>
              <a:rPr lang="en-US" sz="1600" dirty="0" err="1"/>
              <a:t>sklearn.model_selection</a:t>
            </a:r>
            <a:r>
              <a:rPr lang="en-US" sz="1600" dirty="0"/>
              <a:t> import </a:t>
            </a:r>
            <a:r>
              <a:rPr lang="en-US" sz="1600" dirty="0" err="1"/>
              <a:t>train_test_split</a:t>
            </a:r>
            <a:endParaRPr lang="en-US" sz="1000" dirty="0"/>
          </a:p>
          <a:p>
            <a:r>
              <a:rPr lang="en-US" dirty="0" err="1"/>
              <a:t>Memasukan</a:t>
            </a:r>
            <a:r>
              <a:rPr lang="en-US" dirty="0"/>
              <a:t> data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600" dirty="0"/>
              <a:t>	fruits = </a:t>
            </a:r>
            <a:r>
              <a:rPr lang="en-US" sz="1600" dirty="0" err="1"/>
              <a:t>pd.read_table</a:t>
            </a:r>
            <a:r>
              <a:rPr lang="en-US" sz="1600" dirty="0"/>
              <a:t>('fruit_data_with_colors.txt’)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fruits.head</a:t>
            </a:r>
            <a:r>
              <a:rPr lang="en-US" sz="1600" dirty="0"/>
              <a:t>()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55959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 err="1"/>
              <a:t>Pertanyaan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Memeriksa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materi</a:t>
            </a:r>
            <a:r>
              <a:rPr lang="en-ID" dirty="0"/>
              <a:t> </a:t>
            </a:r>
            <a:r>
              <a:rPr lang="en-ID" dirty="0" err="1"/>
              <a:t>pertemuan</a:t>
            </a:r>
            <a:r>
              <a:rPr lang="en-ID" dirty="0"/>
              <a:t> </a:t>
            </a:r>
            <a:r>
              <a:rPr lang="en-ID" dirty="0" err="1"/>
              <a:t>sebelumnya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Dari PPT </a:t>
            </a:r>
            <a:r>
              <a:rPr lang="en-ID" dirty="0" err="1"/>
              <a:t>pertemuan</a:t>
            </a:r>
            <a:r>
              <a:rPr lang="en-ID" dirty="0"/>
              <a:t> </a:t>
            </a:r>
            <a:r>
              <a:rPr lang="en-ID" dirty="0" err="1"/>
              <a:t>sebelumnya</a:t>
            </a:r>
            <a:r>
              <a:rPr lang="en-ID" dirty="0"/>
              <a:t> (</a:t>
            </a:r>
            <a:r>
              <a:rPr lang="en-ID" dirty="0" err="1"/>
              <a:t>bila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5D72956-DDFB-43B0-B528-0651ED123A2B}"/>
              </a:ext>
            </a:extLst>
          </p:cNvPr>
          <p:cNvSpPr/>
          <p:nvPr/>
        </p:nvSpPr>
        <p:spPr>
          <a:xfrm>
            <a:off x="3104148" y="4375449"/>
            <a:ext cx="3906252" cy="12578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200" dirty="0"/>
              <a:t>Edit before use!</a:t>
            </a:r>
          </a:p>
        </p:txBody>
      </p:sp>
    </p:spTree>
    <p:extLst>
      <p:ext uri="{BB962C8B-B14F-4D97-AF65-F5344CB8AC3E}">
        <p14:creationId xmlns:p14="http://schemas.microsoft.com/office/powerpoint/2010/main" val="2332779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0E2162-BCBE-4F63-B4BB-77029E72C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Source Code</a:t>
            </a:r>
            <a:endParaRPr lang="en-ID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734A93-3BF3-4DB7-8844-9BF38095B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08" y="1628800"/>
            <a:ext cx="8856984" cy="4525963"/>
          </a:xfrm>
        </p:spPr>
        <p:txBody>
          <a:bodyPr>
            <a:normAutofit/>
          </a:bodyPr>
          <a:lstStyle/>
          <a:p>
            <a:r>
              <a:rPr lang="en-US" dirty="0" err="1"/>
              <a:t>Membuat</a:t>
            </a:r>
            <a:r>
              <a:rPr lang="en-US" dirty="0"/>
              <a:t> mapping</a:t>
            </a:r>
          </a:p>
          <a:p>
            <a:endParaRPr lang="en-US" sz="1000" dirty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look_up_fruit_name</a:t>
            </a:r>
            <a:r>
              <a:rPr lang="en-US" sz="1600" dirty="0"/>
              <a:t> = </a:t>
            </a:r>
            <a:r>
              <a:rPr lang="en-US" sz="1600" dirty="0" err="1"/>
              <a:t>dict</a:t>
            </a:r>
            <a:r>
              <a:rPr lang="en-US" sz="1600" dirty="0"/>
              <a:t>(zip(</a:t>
            </a:r>
            <a:r>
              <a:rPr lang="en-US" sz="1600" dirty="0" err="1"/>
              <a:t>fruits.fruit_label.unique</a:t>
            </a:r>
            <a:r>
              <a:rPr lang="en-US" sz="1600" dirty="0"/>
              <a:t>(), </a:t>
            </a:r>
            <a:r>
              <a:rPr lang="en-US" sz="1600" dirty="0" err="1"/>
              <a:t>fruits.fruit_name.unique</a:t>
            </a:r>
            <a:r>
              <a:rPr lang="en-US" sz="1600" dirty="0"/>
              <a:t>()))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look_up_fruit_name</a:t>
            </a:r>
            <a:endParaRPr lang="en-US" sz="1600" dirty="0"/>
          </a:p>
          <a:p>
            <a:r>
              <a:rPr lang="en-US" dirty="0" err="1"/>
              <a:t>Membagi</a:t>
            </a:r>
            <a:r>
              <a:rPr lang="en-US" dirty="0"/>
              <a:t> data </a:t>
            </a:r>
            <a:r>
              <a:rPr lang="en-US" dirty="0" err="1"/>
              <a:t>untuk</a:t>
            </a:r>
            <a:r>
              <a:rPr lang="en-US" dirty="0"/>
              <a:t> training dan testing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600" dirty="0"/>
              <a:t>	X = fruits[['mass', 'width', 'height’]]</a:t>
            </a:r>
          </a:p>
          <a:p>
            <a:pPr marL="0" indent="0">
              <a:buNone/>
            </a:pPr>
            <a:r>
              <a:rPr lang="en-US" sz="1600" dirty="0"/>
              <a:t>	y = fruits['</a:t>
            </a:r>
            <a:r>
              <a:rPr lang="en-US" sz="1600" dirty="0" err="1"/>
              <a:t>fruit_label</a:t>
            </a:r>
            <a:r>
              <a:rPr lang="en-US" sz="1600" dirty="0"/>
              <a:t>’]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X_train</a:t>
            </a:r>
            <a:r>
              <a:rPr lang="en-US" sz="1600" dirty="0"/>
              <a:t>, </a:t>
            </a:r>
            <a:r>
              <a:rPr lang="en-US" sz="1600" dirty="0" err="1"/>
              <a:t>X_test</a:t>
            </a:r>
            <a:r>
              <a:rPr lang="en-US" sz="1600" dirty="0"/>
              <a:t>, </a:t>
            </a:r>
            <a:r>
              <a:rPr lang="en-US" sz="1600" dirty="0" err="1"/>
              <a:t>y_train</a:t>
            </a:r>
            <a:r>
              <a:rPr lang="en-US" sz="1600" dirty="0"/>
              <a:t>, </a:t>
            </a:r>
            <a:r>
              <a:rPr lang="en-US" sz="1600" dirty="0" err="1"/>
              <a:t>y_test</a:t>
            </a:r>
            <a:r>
              <a:rPr lang="en-US" sz="1600" dirty="0"/>
              <a:t> = </a:t>
            </a:r>
            <a:r>
              <a:rPr lang="en-US" sz="1600" dirty="0" err="1"/>
              <a:t>train_test_split</a:t>
            </a:r>
            <a:r>
              <a:rPr lang="en-US" sz="1600" dirty="0"/>
              <a:t>(X, y, </a:t>
            </a:r>
            <a:r>
              <a:rPr lang="en-US" sz="1600" dirty="0" err="1"/>
              <a:t>random_state</a:t>
            </a:r>
            <a:r>
              <a:rPr lang="en-US" sz="1600" dirty="0"/>
              <a:t> = 0)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80468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0E2162-BCBE-4F63-B4BB-77029E72C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Source Code</a:t>
            </a:r>
            <a:endParaRPr lang="en-ID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734A93-3BF3-4DB7-8844-9BF38095B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08" y="1628800"/>
            <a:ext cx="8856984" cy="4525963"/>
          </a:xfrm>
        </p:spPr>
        <p:txBody>
          <a:bodyPr>
            <a:normAutofit/>
          </a:bodyPr>
          <a:lstStyle/>
          <a:p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classifier (k-Nearest Neighbor)</a:t>
            </a:r>
          </a:p>
          <a:p>
            <a:endParaRPr lang="en-US" sz="1000" dirty="0"/>
          </a:p>
          <a:p>
            <a:pPr marL="0" indent="0">
              <a:buNone/>
            </a:pPr>
            <a:r>
              <a:rPr lang="en-US" sz="1600" dirty="0"/>
              <a:t>	from </a:t>
            </a:r>
            <a:r>
              <a:rPr lang="en-US" sz="1600" dirty="0" err="1"/>
              <a:t>sklearn.neighbors</a:t>
            </a:r>
            <a:r>
              <a:rPr lang="en-US" sz="1600" dirty="0"/>
              <a:t> import </a:t>
            </a:r>
            <a:r>
              <a:rPr lang="en-US" sz="1600" dirty="0" err="1"/>
              <a:t>KNeighborsClassifier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knn</a:t>
            </a:r>
            <a:r>
              <a:rPr lang="en-US" sz="1600" dirty="0"/>
              <a:t> = </a:t>
            </a:r>
            <a:r>
              <a:rPr lang="en-US" sz="1600" dirty="0" err="1"/>
              <a:t>KNeighborsClassifier</a:t>
            </a:r>
            <a:r>
              <a:rPr lang="en-US" sz="1600" dirty="0"/>
              <a:t>(</a:t>
            </a:r>
            <a:r>
              <a:rPr lang="en-US" sz="1600" dirty="0" err="1"/>
              <a:t>n_neighbors</a:t>
            </a:r>
            <a:r>
              <a:rPr lang="en-US" sz="1600" dirty="0"/>
              <a:t> = 5)</a:t>
            </a:r>
          </a:p>
          <a:p>
            <a:r>
              <a:rPr lang="en-US" dirty="0" err="1"/>
              <a:t>Menguji</a:t>
            </a:r>
            <a:r>
              <a:rPr lang="en-US" dirty="0"/>
              <a:t> data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fr-FR" sz="1600" dirty="0" err="1"/>
              <a:t>knn.fit</a:t>
            </a:r>
            <a:r>
              <a:rPr lang="fr-FR" sz="1600" dirty="0"/>
              <a:t>(</a:t>
            </a:r>
            <a:r>
              <a:rPr lang="fr-FR" sz="1600" dirty="0" err="1"/>
              <a:t>X_train</a:t>
            </a:r>
            <a:r>
              <a:rPr lang="fr-FR" sz="1600" dirty="0"/>
              <a:t>, </a:t>
            </a:r>
            <a:r>
              <a:rPr lang="fr-FR" sz="1600" dirty="0" err="1"/>
              <a:t>y_train</a:t>
            </a:r>
            <a:r>
              <a:rPr lang="fr-FR" sz="1600" dirty="0"/>
              <a:t>)</a:t>
            </a:r>
          </a:p>
          <a:p>
            <a:pPr lvl="0"/>
            <a:r>
              <a:rPr lang="en-US" dirty="0" err="1">
                <a:solidFill>
                  <a:prstClr val="black"/>
                </a:solidFill>
              </a:rPr>
              <a:t>Estimasi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err="1">
                <a:solidFill>
                  <a:prstClr val="black"/>
                </a:solidFill>
              </a:rPr>
              <a:t>akurasi</a:t>
            </a:r>
            <a:endParaRPr lang="en-US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endParaRPr lang="en-US" sz="1000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en-US" sz="1600" dirty="0">
                <a:solidFill>
                  <a:prstClr val="black"/>
                </a:solidFill>
              </a:rPr>
              <a:t>	</a:t>
            </a:r>
            <a:r>
              <a:rPr lang="en-US" sz="1600" dirty="0" err="1">
                <a:solidFill>
                  <a:prstClr val="black"/>
                </a:solidFill>
              </a:rPr>
              <a:t>knn.score</a:t>
            </a:r>
            <a:r>
              <a:rPr lang="en-US" sz="1600" dirty="0">
                <a:solidFill>
                  <a:prstClr val="black"/>
                </a:solidFill>
              </a:rPr>
              <a:t>(</a:t>
            </a:r>
            <a:r>
              <a:rPr lang="en-US" sz="1600" dirty="0" err="1">
                <a:solidFill>
                  <a:prstClr val="black"/>
                </a:solidFill>
              </a:rPr>
              <a:t>X_test</a:t>
            </a:r>
            <a:r>
              <a:rPr lang="en-US" sz="1600" dirty="0">
                <a:solidFill>
                  <a:prstClr val="black"/>
                </a:solidFill>
              </a:rPr>
              <a:t>, </a:t>
            </a:r>
            <a:r>
              <a:rPr lang="en-US" sz="1600" dirty="0" err="1">
                <a:solidFill>
                  <a:prstClr val="black"/>
                </a:solidFill>
              </a:rPr>
              <a:t>y_test</a:t>
            </a:r>
            <a:r>
              <a:rPr lang="en-US" sz="1600" dirty="0">
                <a:solidFill>
                  <a:prstClr val="black"/>
                </a:solidFill>
              </a:rPr>
              <a:t>)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07113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0E2162-BCBE-4F63-B4BB-77029E72C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Source Code</a:t>
            </a:r>
            <a:endParaRPr lang="en-ID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734A93-3BF3-4DB7-8844-9BF38095B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08" y="1628800"/>
            <a:ext cx="8856984" cy="4525963"/>
          </a:xfrm>
        </p:spPr>
        <p:txBody>
          <a:bodyPr>
            <a:normAutofit/>
          </a:bodyPr>
          <a:lstStyle/>
          <a:p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20g, </a:t>
            </a:r>
            <a:r>
              <a:rPr lang="en-US" dirty="0" err="1"/>
              <a:t>lebar</a:t>
            </a:r>
            <a:r>
              <a:rPr lang="en-US" dirty="0"/>
              <a:t> 4.3cm, dan </a:t>
            </a:r>
            <a:r>
              <a:rPr lang="en-US" dirty="0" err="1"/>
              <a:t>tinggi</a:t>
            </a:r>
            <a:r>
              <a:rPr lang="en-US" dirty="0"/>
              <a:t> 5.5cm</a:t>
            </a:r>
          </a:p>
          <a:p>
            <a:endParaRPr lang="en-US" sz="1000" dirty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fruit_prediction</a:t>
            </a:r>
            <a:r>
              <a:rPr lang="en-US" sz="1600" dirty="0"/>
              <a:t> = </a:t>
            </a:r>
            <a:r>
              <a:rPr lang="en-US" sz="1600" dirty="0" err="1"/>
              <a:t>knn.predict</a:t>
            </a:r>
            <a:r>
              <a:rPr lang="en-US" sz="1600" dirty="0"/>
              <a:t>([[20, 4.3, 5.5]])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look_up_fruit_name</a:t>
            </a:r>
            <a:r>
              <a:rPr lang="en-US" sz="1600" dirty="0"/>
              <a:t>[</a:t>
            </a:r>
            <a:r>
              <a:rPr lang="en-US" sz="1600" dirty="0" err="1"/>
              <a:t>fruit_prediction</a:t>
            </a:r>
            <a:r>
              <a:rPr lang="en-US" sz="1600" dirty="0"/>
              <a:t>[0]]</a:t>
            </a:r>
          </a:p>
          <a:p>
            <a:pPr lvl="0"/>
            <a:r>
              <a:rPr lang="en-US" dirty="0" err="1">
                <a:solidFill>
                  <a:prstClr val="black"/>
                </a:solidFill>
              </a:rPr>
              <a:t>Memprediksi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err="1">
                <a:solidFill>
                  <a:prstClr val="black"/>
                </a:solidFill>
              </a:rPr>
              <a:t>buah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err="1">
                <a:solidFill>
                  <a:prstClr val="black"/>
                </a:solidFill>
              </a:rPr>
              <a:t>dengan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err="1">
                <a:solidFill>
                  <a:prstClr val="black"/>
                </a:solidFill>
              </a:rPr>
              <a:t>massa</a:t>
            </a:r>
            <a:r>
              <a:rPr lang="en-US" dirty="0">
                <a:solidFill>
                  <a:prstClr val="black"/>
                </a:solidFill>
              </a:rPr>
              <a:t> 100g, </a:t>
            </a:r>
            <a:r>
              <a:rPr lang="en-US" dirty="0" err="1">
                <a:solidFill>
                  <a:prstClr val="black"/>
                </a:solidFill>
              </a:rPr>
              <a:t>lebar</a:t>
            </a:r>
            <a:r>
              <a:rPr lang="en-US" dirty="0">
                <a:solidFill>
                  <a:prstClr val="black"/>
                </a:solidFill>
              </a:rPr>
              <a:t> 6.3cm, dan </a:t>
            </a:r>
            <a:r>
              <a:rPr lang="en-US" dirty="0" err="1">
                <a:solidFill>
                  <a:prstClr val="black"/>
                </a:solidFill>
              </a:rPr>
              <a:t>tinggi</a:t>
            </a:r>
            <a:r>
              <a:rPr lang="en-US" dirty="0">
                <a:solidFill>
                  <a:prstClr val="black"/>
                </a:solidFill>
              </a:rPr>
              <a:t> 8.5cm</a:t>
            </a:r>
          </a:p>
          <a:p>
            <a:pPr lvl="0"/>
            <a:endParaRPr lang="en-US" sz="1000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en-US" sz="1600" dirty="0">
                <a:solidFill>
                  <a:prstClr val="black"/>
                </a:solidFill>
              </a:rPr>
              <a:t>	</a:t>
            </a:r>
            <a:r>
              <a:rPr lang="en-US" sz="1600" dirty="0" err="1">
                <a:solidFill>
                  <a:prstClr val="black"/>
                </a:solidFill>
              </a:rPr>
              <a:t>fruit_prediction</a:t>
            </a:r>
            <a:r>
              <a:rPr lang="en-US" sz="1600" dirty="0">
                <a:solidFill>
                  <a:prstClr val="black"/>
                </a:solidFill>
              </a:rPr>
              <a:t> = </a:t>
            </a:r>
            <a:r>
              <a:rPr lang="en-US" sz="1600" dirty="0" err="1">
                <a:solidFill>
                  <a:prstClr val="black"/>
                </a:solidFill>
              </a:rPr>
              <a:t>knn.predict</a:t>
            </a:r>
            <a:r>
              <a:rPr lang="en-US" sz="1600" dirty="0">
                <a:solidFill>
                  <a:prstClr val="black"/>
                </a:solidFill>
              </a:rPr>
              <a:t>([[100, 6.3, 8.5]])</a:t>
            </a:r>
          </a:p>
          <a:p>
            <a:pPr marL="0" lvl="0" indent="0">
              <a:buNone/>
            </a:pPr>
            <a:r>
              <a:rPr lang="en-US" sz="1600" dirty="0">
                <a:solidFill>
                  <a:prstClr val="black"/>
                </a:solidFill>
              </a:rPr>
              <a:t>	</a:t>
            </a:r>
            <a:r>
              <a:rPr lang="en-US" sz="1600" dirty="0" err="1">
                <a:solidFill>
                  <a:prstClr val="black"/>
                </a:solidFill>
              </a:rPr>
              <a:t>look_up_fruit_name</a:t>
            </a:r>
            <a:r>
              <a:rPr lang="en-US" sz="1600" dirty="0">
                <a:solidFill>
                  <a:prstClr val="black"/>
                </a:solidFill>
              </a:rPr>
              <a:t>[</a:t>
            </a:r>
            <a:r>
              <a:rPr lang="en-US" sz="1600" dirty="0" err="1">
                <a:solidFill>
                  <a:prstClr val="black"/>
                </a:solidFill>
              </a:rPr>
              <a:t>fruit_prediction</a:t>
            </a:r>
            <a:r>
              <a:rPr lang="en-US" sz="1600" dirty="0">
                <a:solidFill>
                  <a:prstClr val="black"/>
                </a:solidFill>
              </a:rPr>
              <a:t>[0]]</a:t>
            </a:r>
          </a:p>
        </p:txBody>
      </p:sp>
    </p:spTree>
    <p:extLst>
      <p:ext uri="{BB962C8B-B14F-4D97-AF65-F5344CB8AC3E}">
        <p14:creationId xmlns:p14="http://schemas.microsoft.com/office/powerpoint/2010/main" val="1675139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BE494-B16D-48D6-81AE-42C6A6082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76EC1DA-6D1A-4662-A20C-D99F0A8F5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Ikuti</a:t>
            </a:r>
            <a:r>
              <a:rPr lang="en-US" dirty="0" smtClean="0"/>
              <a:t> tutorial di:</a:t>
            </a:r>
            <a:endParaRPr lang="en-US" dirty="0"/>
          </a:p>
          <a:p>
            <a:pPr marL="0" indent="0">
              <a:buNone/>
            </a:pPr>
            <a:r>
              <a:rPr lang="en-ID" dirty="0">
                <a:hlinkClick r:id="rId2"/>
              </a:rPr>
              <a:t>https://towardsdatascience.com/solving-a-simple-classification-problem-with-python-fruits-lovers-edition-d20ab6b071d2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03511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 err="1"/>
              <a:t>Tugas</a:t>
            </a:r>
            <a:r>
              <a:rPr lang="en-ID" dirty="0"/>
              <a:t> – </a:t>
            </a:r>
            <a:r>
              <a:rPr lang="en-ID" dirty="0" err="1"/>
              <a:t>Persiapan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pertemuan</a:t>
            </a:r>
            <a:r>
              <a:rPr lang="en-ID" dirty="0"/>
              <a:t> </a:t>
            </a:r>
            <a:r>
              <a:rPr lang="en-ID" dirty="0" err="1"/>
              <a:t>selanjutnya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Ambil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PPT </a:t>
            </a:r>
            <a:r>
              <a:rPr lang="en-ID" dirty="0" err="1"/>
              <a:t>pertemuan</a:t>
            </a:r>
            <a:r>
              <a:rPr lang="en-ID" dirty="0"/>
              <a:t> </a:t>
            </a:r>
            <a:r>
              <a:rPr lang="en-ID" dirty="0" err="1"/>
              <a:t>selanjutnya</a:t>
            </a:r>
            <a:r>
              <a:rPr lang="en-ID" dirty="0"/>
              <a:t> (</a:t>
            </a:r>
            <a:r>
              <a:rPr lang="en-ID" dirty="0" err="1"/>
              <a:t>bila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E07709F5-DB0A-4151-B85D-A58766C892A0}"/>
              </a:ext>
            </a:extLst>
          </p:cNvPr>
          <p:cNvSpPr/>
          <p:nvPr/>
        </p:nvSpPr>
        <p:spPr>
          <a:xfrm>
            <a:off x="3104148" y="4375449"/>
            <a:ext cx="3906252" cy="12578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200" dirty="0"/>
              <a:t>Edit before use!</a:t>
            </a:r>
          </a:p>
        </p:txBody>
      </p:sp>
    </p:spTree>
    <p:extLst>
      <p:ext uri="{BB962C8B-B14F-4D97-AF65-F5344CB8AC3E}">
        <p14:creationId xmlns:p14="http://schemas.microsoft.com/office/powerpoint/2010/main" val="1475489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Referensi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Jain, AK and </a:t>
            </a:r>
            <a:r>
              <a:rPr lang="en-US" dirty="0" err="1"/>
              <a:t>Dubes</a:t>
            </a:r>
            <a:r>
              <a:rPr lang="en-US" dirty="0"/>
              <a:t>, RC, 1948, Algorithm for Clustering Data, Prentice Hall</a:t>
            </a:r>
          </a:p>
          <a:p>
            <a:r>
              <a:rPr lang="en-US" dirty="0" err="1"/>
              <a:t>Matloff</a:t>
            </a:r>
            <a:r>
              <a:rPr lang="en-US" dirty="0"/>
              <a:t>, N,  Statistical Regression and Classification: from Linear Model to Machine Learning, Chapman &amp; Hall</a:t>
            </a:r>
          </a:p>
          <a:p>
            <a:r>
              <a:rPr lang="en-US" u="sng" dirty="0">
                <a:hlinkClick r:id="rId2"/>
              </a:rPr>
              <a:t>https://towardsdatascience.com/the-5-clustering-algorithms-data-scientists-need-to-know-a36d136ef68</a:t>
            </a:r>
            <a:endParaRPr lang="en-US" dirty="0"/>
          </a:p>
          <a:p>
            <a:r>
              <a:rPr lang="en-US" u="sng" dirty="0">
                <a:hlinkClick r:id="rId3"/>
              </a:rPr>
              <a:t>http://heather.cs.ucdavis.edu/draftregclass.pdf</a:t>
            </a:r>
            <a:endParaRPr lang="en-US" u="sng" dirty="0"/>
          </a:p>
          <a:p>
            <a:r>
              <a:rPr lang="en-ID" dirty="0">
                <a:hlinkClick r:id="rId4"/>
              </a:rPr>
              <a:t>https://www.ncbi.nlm.nih.gov/pmc/articles/PMC1274262/</a:t>
            </a:r>
            <a:endParaRPr lang="en-ID" dirty="0"/>
          </a:p>
          <a:p>
            <a:r>
              <a:rPr lang="en-ID" dirty="0">
                <a:hlinkClick r:id="rId5"/>
              </a:rPr>
              <a:t>https://towardsdatascience.com/machine-learnings-algorithms-how-they-work-and-use-cases-for-each-type-part-i-of-iii-67997c6dda84</a:t>
            </a:r>
            <a:endParaRPr lang="en-ID" dirty="0"/>
          </a:p>
          <a:p>
            <a:r>
              <a:rPr lang="en-ID" dirty="0">
                <a:hlinkClick r:id="rId6"/>
              </a:rPr>
              <a:t>https://towardsdatascience.com/solving-a-simple-classification-problem-with-python-fruits-lovers-edition-d20ab6b071d2</a:t>
            </a:r>
            <a:endParaRPr lang="en-ID" dirty="0"/>
          </a:p>
          <a:p>
            <a:r>
              <a:rPr lang="en-ID" dirty="0">
                <a:hlinkClick r:id="rId7"/>
              </a:rPr>
              <a:t>https://blog.floydhub.com/introduction-to-k-means-clustering-in-python-with-scikit-learn/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423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088EDB95-D57D-43D6-839D-F21AFB3EFF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2" r="2424"/>
          <a:stretch/>
        </p:blipFill>
        <p:spPr>
          <a:xfrm>
            <a:off x="4195051" y="0"/>
            <a:ext cx="5061527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539FCA66-5646-4B0E-8DAB-6A9D8EC1C265}"/>
              </a:ext>
            </a:extLst>
          </p:cNvPr>
          <p:cNvGrpSpPr/>
          <p:nvPr/>
        </p:nvGrpSpPr>
        <p:grpSpPr>
          <a:xfrm>
            <a:off x="479456" y="3027641"/>
            <a:ext cx="2716277" cy="1073283"/>
            <a:chOff x="2206243" y="3959676"/>
            <a:chExt cx="2716277" cy="107328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5C0680D9-1347-439D-B54E-62825519D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1537" y="4518056"/>
              <a:ext cx="187746" cy="18774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A4A983BD-FDF3-467D-B6FC-5262B2783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1537" y="4066816"/>
              <a:ext cx="187746" cy="18774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974C9ED1-F614-40B7-B987-364331AEA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1537" y="4292436"/>
              <a:ext cx="187746" cy="187746"/>
            </a:xfrm>
            <a:prstGeom prst="rect">
              <a:avLst/>
            </a:prstGeom>
          </p:spPr>
        </p:pic>
        <p:sp>
          <p:nvSpPr>
            <p:cNvPr id="10" name="Title 1">
              <a:extLst>
                <a:ext uri="{FF2B5EF4-FFF2-40B4-BE49-F238E27FC236}">
                  <a16:creationId xmlns:a16="http://schemas.microsoft.com/office/drawing/2014/main" xmlns="" id="{1D067117-5FDC-4612-B064-B663709B1833}"/>
                </a:ext>
              </a:extLst>
            </p:cNvPr>
            <p:cNvSpPr txBox="1">
              <a:spLocks/>
            </p:cNvSpPr>
            <p:nvPr/>
          </p:nvSpPr>
          <p:spPr>
            <a:xfrm>
              <a:off x="2424490" y="3959676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 err="1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  <p:sp>
          <p:nvSpPr>
            <p:cNvPr id="11" name="Title 1">
              <a:extLst>
                <a:ext uri="{FF2B5EF4-FFF2-40B4-BE49-F238E27FC236}">
                  <a16:creationId xmlns:a16="http://schemas.microsoft.com/office/drawing/2014/main" xmlns="" id="{1836F539-354E-46E3-8616-C5F4B6531B84}"/>
                </a:ext>
              </a:extLst>
            </p:cNvPr>
            <p:cNvSpPr txBox="1">
              <a:spLocks/>
            </p:cNvSpPr>
            <p:nvPr/>
          </p:nvSpPr>
          <p:spPr>
            <a:xfrm>
              <a:off x="2424490" y="4187630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 err="1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xmlns="" id="{01C47935-32DD-4412-BB89-98F47C0CF21E}"/>
                </a:ext>
              </a:extLst>
            </p:cNvPr>
            <p:cNvSpPr txBox="1">
              <a:spLocks/>
            </p:cNvSpPr>
            <p:nvPr/>
          </p:nvSpPr>
          <p:spPr>
            <a:xfrm>
              <a:off x="2424490" y="4422719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 err="1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DTS_kominfo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CDCACA51-C325-4023-9C88-859ACDFAD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6243" y="4743676"/>
              <a:ext cx="193040" cy="193040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AB5299A3-9580-4C35-8ACF-51B39D383A60}"/>
                </a:ext>
              </a:extLst>
            </p:cNvPr>
            <p:cNvSpPr txBox="1">
              <a:spLocks/>
            </p:cNvSpPr>
            <p:nvPr/>
          </p:nvSpPr>
          <p:spPr>
            <a:xfrm>
              <a:off x="2424490" y="4654540"/>
              <a:ext cx="2498030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 Talent Scholarship 2019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15B4ECB2-1EA2-45BD-A1C4-83B0C6BDA2C2}"/>
              </a:ext>
            </a:extLst>
          </p:cNvPr>
          <p:cNvSpPr txBox="1">
            <a:spLocks/>
          </p:cNvSpPr>
          <p:nvPr/>
        </p:nvSpPr>
        <p:spPr>
          <a:xfrm>
            <a:off x="396745" y="1534458"/>
            <a:ext cx="1827720" cy="5877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IKUTI KAMI</a:t>
            </a:r>
            <a:endParaRPr lang="en-US" sz="900" dirty="0">
              <a:solidFill>
                <a:schemeClr val="accent1">
                  <a:lumMod val="50000"/>
                </a:schemeClr>
              </a:solidFill>
              <a:latin typeface="HP Simplified" panose="020B0606020204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09ECE9BA-4A57-4C40-8543-79ADE3BA9D8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8606" r="7380" b="32333"/>
          <a:stretch/>
        </p:blipFill>
        <p:spPr>
          <a:xfrm>
            <a:off x="314035" y="2050357"/>
            <a:ext cx="1827720" cy="86584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FE69A50C-EA9B-47A2-B1B3-8D385A77FE0F}"/>
              </a:ext>
            </a:extLst>
          </p:cNvPr>
          <p:cNvSpPr/>
          <p:nvPr/>
        </p:nvSpPr>
        <p:spPr>
          <a:xfrm>
            <a:off x="422449" y="4294918"/>
            <a:ext cx="550944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Pusat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Pengembangan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Profesi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dan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Sertifikasi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HP Simplified" panose="020B0606020204020204" pitchFamily="34" charset="0"/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Badan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Penelitian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dan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Pengembangan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SDM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Kementerian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Komunikasi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dan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Informatika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HP Simplified" panose="020B0606020204020204" pitchFamily="34" charset="0"/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Jl. Medan Merdeka Barat No. 9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(Gd.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Belakang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 Lt. 4 - 5)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rPr>
              <a:t>Jakarta Pusat, 10110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AD8B2030-99C4-4505-9667-DE6CE4B6CE0B}"/>
              </a:ext>
            </a:extLst>
          </p:cNvPr>
          <p:cNvGrpSpPr/>
          <p:nvPr/>
        </p:nvGrpSpPr>
        <p:grpSpPr>
          <a:xfrm>
            <a:off x="5674242" y="6327045"/>
            <a:ext cx="2170463" cy="378419"/>
            <a:chOff x="4279782" y="5408838"/>
            <a:chExt cx="2170463" cy="37841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xmlns="" id="{9587EFBD-0C26-4194-996D-1BA694E97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782" y="5490038"/>
              <a:ext cx="216020" cy="216020"/>
            </a:xfrm>
            <a:prstGeom prst="rect">
              <a:avLst/>
            </a:prstGeom>
          </p:spPr>
        </p:pic>
        <p:sp>
          <p:nvSpPr>
            <p:cNvPr id="22" name="Title 1">
              <a:extLst>
                <a:ext uri="{FF2B5EF4-FFF2-40B4-BE49-F238E27FC236}">
                  <a16:creationId xmlns:a16="http://schemas.microsoft.com/office/drawing/2014/main" xmlns="" id="{D2C9E095-20A3-45B6-B340-94169BBF4AC4}"/>
                </a:ext>
              </a:extLst>
            </p:cNvPr>
            <p:cNvSpPr txBox="1">
              <a:spLocks/>
            </p:cNvSpPr>
            <p:nvPr/>
          </p:nvSpPr>
          <p:spPr>
            <a:xfrm>
              <a:off x="4457102" y="5408838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digitalent.kominfo.go.id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9D0F6A9-44FA-4874-840C-668214E7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48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Lecture’s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pengelompokan</a:t>
            </a:r>
            <a:r>
              <a:rPr lang="en-US" dirty="0"/>
              <a:t> </a:t>
            </a:r>
            <a:r>
              <a:rPr lang="en-US" dirty="0" err="1"/>
              <a:t>obyek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varibel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kecenderungan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data </a:t>
            </a:r>
            <a:r>
              <a:rPr lang="en-US" dirty="0" err="1"/>
              <a:t>secara</a:t>
            </a:r>
            <a:r>
              <a:rPr lang="en-US" dirty="0"/>
              <a:t> supervised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unspervised</a:t>
            </a:r>
            <a:r>
              <a:rPr lang="en-US" dirty="0"/>
              <a:t>.</a:t>
            </a:r>
            <a:endParaRPr lang="en-ID" dirty="0"/>
          </a:p>
          <a:p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mengikuti</a:t>
            </a:r>
            <a:r>
              <a:rPr lang="en-US" dirty="0"/>
              <a:t> </a:t>
            </a:r>
            <a:r>
              <a:rPr lang="en-US" dirty="0" err="1"/>
              <a:t>sesi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peserta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clustering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menerapkan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yang </a:t>
            </a:r>
            <a:r>
              <a:rPr lang="en-US" dirty="0" err="1"/>
              <a:t>tepat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3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60 </a:t>
            </a:r>
            <a:r>
              <a:rPr lang="en-ID" dirty="0" err="1"/>
              <a:t>menit</a:t>
            </a:r>
            <a:r>
              <a:rPr lang="en-ID" dirty="0"/>
              <a:t>:</a:t>
            </a:r>
          </a:p>
          <a:p>
            <a:pPr lvl="1"/>
            <a:r>
              <a:rPr lang="en-US" dirty="0"/>
              <a:t>Clustering</a:t>
            </a:r>
          </a:p>
          <a:p>
            <a:pPr lvl="1"/>
            <a:r>
              <a:rPr lang="en-US" dirty="0"/>
              <a:t>Classification</a:t>
            </a:r>
          </a:p>
          <a:p>
            <a:pPr lvl="1"/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clustering </a:t>
            </a:r>
            <a:r>
              <a:rPr lang="en-US" dirty="0" err="1"/>
              <a:t>dan</a:t>
            </a:r>
            <a:r>
              <a:rPr lang="en-US" dirty="0"/>
              <a:t> classification</a:t>
            </a:r>
          </a:p>
          <a:p>
            <a:r>
              <a:rPr lang="en-ID" dirty="0"/>
              <a:t>140 </a:t>
            </a:r>
            <a:r>
              <a:rPr lang="en-ID" dirty="0" err="1"/>
              <a:t>menit</a:t>
            </a:r>
            <a:r>
              <a:rPr lang="en-ID" dirty="0"/>
              <a:t>: </a:t>
            </a:r>
          </a:p>
          <a:p>
            <a:pPr lvl="1"/>
            <a:r>
              <a:rPr lang="en-US" dirty="0" err="1"/>
              <a:t>Mencoba</a:t>
            </a:r>
            <a:r>
              <a:rPr lang="en-US" dirty="0"/>
              <a:t> source code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data yang </a:t>
            </a:r>
            <a:r>
              <a:rPr lang="en-US" dirty="0" err="1"/>
              <a:t>dibagikan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224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Persiapan</a:t>
            </a:r>
            <a:r>
              <a:rPr lang="en-ID" dirty="0"/>
              <a:t> </a:t>
            </a:r>
            <a:r>
              <a:rPr lang="en-ID" dirty="0" err="1"/>
              <a:t>Kelas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10000"/>
          </a:bodyPr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perbedaan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supervised </a:t>
            </a:r>
            <a:r>
              <a:rPr lang="en-ID" dirty="0" err="1"/>
              <a:t>dengan</a:t>
            </a:r>
            <a:r>
              <a:rPr lang="en-ID" dirty="0"/>
              <a:t> unsupervised Learning, dan clustering </a:t>
            </a:r>
            <a:r>
              <a:rPr lang="en-ID" dirty="0" err="1"/>
              <a:t>dengan</a:t>
            </a:r>
            <a:r>
              <a:rPr lang="en-ID" dirty="0"/>
              <a:t> classification?</a:t>
            </a:r>
          </a:p>
          <a:p>
            <a:r>
              <a:rPr lang="en-ID" dirty="0" err="1"/>
              <a:t>Mengapa</a:t>
            </a:r>
            <a:r>
              <a:rPr lang="en-ID" dirty="0"/>
              <a:t> clustering </a:t>
            </a:r>
            <a:r>
              <a:rPr lang="en-ID" dirty="0" err="1"/>
              <a:t>dinyatakan</a:t>
            </a:r>
            <a:r>
              <a:rPr lang="en-ID" dirty="0"/>
              <a:t> unsupervised </a:t>
            </a:r>
            <a:r>
              <a:rPr lang="en-ID" dirty="0" err="1"/>
              <a:t>sedangkan</a:t>
            </a:r>
            <a:r>
              <a:rPr lang="en-ID" dirty="0"/>
              <a:t> classification </a:t>
            </a:r>
            <a:r>
              <a:rPr lang="en-ID" dirty="0" err="1"/>
              <a:t>dinyatakan</a:t>
            </a:r>
            <a:r>
              <a:rPr lang="en-ID" dirty="0"/>
              <a:t> supervised?</a:t>
            </a:r>
          </a:p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Neural network? </a:t>
            </a: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neuron di neural network </a:t>
            </a:r>
            <a:r>
              <a:rPr lang="en-ID" dirty="0" err="1"/>
              <a:t>bekerja</a:t>
            </a:r>
            <a:r>
              <a:rPr lang="en-ID" dirty="0"/>
              <a:t>?</a:t>
            </a:r>
          </a:p>
          <a:p>
            <a:r>
              <a:rPr lang="en-ID" dirty="0" err="1"/>
              <a:t>Sebutkan</a:t>
            </a:r>
            <a:r>
              <a:rPr lang="en-ID" dirty="0"/>
              <a:t> 5 </a:t>
            </a:r>
            <a:r>
              <a:rPr lang="en-ID" dirty="0" err="1"/>
              <a:t>algoritma</a:t>
            </a:r>
            <a:r>
              <a:rPr lang="en-ID" dirty="0"/>
              <a:t> </a:t>
            </a:r>
            <a:r>
              <a:rPr lang="en-ID" dirty="0" err="1"/>
              <a:t>populer</a:t>
            </a:r>
            <a:r>
              <a:rPr lang="en-ID" dirty="0"/>
              <a:t> yang </a:t>
            </a:r>
            <a:r>
              <a:rPr lang="en-ID" dirty="0" err="1"/>
              <a:t>biasa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clustering!</a:t>
            </a:r>
          </a:p>
          <a:p>
            <a:r>
              <a:rPr lang="en-ID" dirty="0" err="1"/>
              <a:t>Sebutkan</a:t>
            </a:r>
            <a:r>
              <a:rPr lang="en-ID" dirty="0"/>
              <a:t> dan </a:t>
            </a:r>
            <a:r>
              <a:rPr lang="en-ID" dirty="0" err="1"/>
              <a:t>jelaskan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singkat</a:t>
            </a:r>
            <a:r>
              <a:rPr lang="en-ID" dirty="0"/>
              <a:t> 2 </a:t>
            </a:r>
            <a:r>
              <a:rPr lang="en-ID" dirty="0" err="1"/>
              <a:t>algoritma</a:t>
            </a:r>
            <a:r>
              <a:rPr lang="en-ID" dirty="0"/>
              <a:t> yang  </a:t>
            </a:r>
            <a:r>
              <a:rPr lang="en-ID" dirty="0" err="1"/>
              <a:t>biasa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classification!</a:t>
            </a:r>
          </a:p>
          <a:p>
            <a:r>
              <a:rPr lang="en-US" dirty="0" err="1"/>
              <a:t>Sebutkan</a:t>
            </a:r>
            <a:r>
              <a:rPr lang="en-US" dirty="0"/>
              <a:t> 3 </a:t>
            </a:r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clustering dan classification!</a:t>
            </a:r>
          </a:p>
        </p:txBody>
      </p:sp>
    </p:spTree>
    <p:extLst>
      <p:ext uri="{BB962C8B-B14F-4D97-AF65-F5344CB8AC3E}">
        <p14:creationId xmlns:p14="http://schemas.microsoft.com/office/powerpoint/2010/main" val="298365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i="1" dirty="0" err="1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fontScale="92500" lnSpcReduction="10000"/>
          </a:bodyPr>
          <a:lstStyle/>
          <a:p>
            <a:pPr marL="273050" indent="-273050" algn="just"/>
            <a:r>
              <a:rPr lang="id-ID" sz="2000" b="1" i="1" dirty="0" err="1"/>
              <a:t>Clustering</a:t>
            </a:r>
            <a:r>
              <a:rPr lang="id-ID" sz="2000" dirty="0"/>
              <a:t> adalah teknik </a:t>
            </a:r>
            <a:r>
              <a:rPr lang="id-ID" sz="2000" i="1" dirty="0" err="1"/>
              <a:t>machine</a:t>
            </a:r>
            <a:r>
              <a:rPr lang="id-ID" sz="2000" i="1" dirty="0"/>
              <a:t> </a:t>
            </a:r>
            <a:r>
              <a:rPr lang="id-ID" sz="2000" i="1" dirty="0" err="1"/>
              <a:t>learning</a:t>
            </a:r>
            <a:r>
              <a:rPr lang="id-ID" sz="2000" dirty="0"/>
              <a:t> berupa algoritma </a:t>
            </a:r>
            <a:r>
              <a:rPr lang="id-ID" sz="2000" dirty="0" err="1"/>
              <a:t>pengelompokkan</a:t>
            </a:r>
            <a:r>
              <a:rPr lang="id-ID" sz="2000" dirty="0"/>
              <a:t> objek-objek data berjumlah N menjadi kelompok-kelompok data tertentu (</a:t>
            </a:r>
            <a:r>
              <a:rPr lang="id-ID" sz="2000" i="1" dirty="0" err="1"/>
              <a:t>cluster</a:t>
            </a:r>
            <a:r>
              <a:rPr lang="id-ID" sz="2000" i="1" dirty="0"/>
              <a:t>).</a:t>
            </a:r>
          </a:p>
          <a:p>
            <a:pPr marL="273050" indent="-273050" algn="just"/>
            <a:r>
              <a:rPr lang="id-ID" sz="2000" dirty="0"/>
              <a:t>Objek data yang berada dalam satu kelompok / </a:t>
            </a:r>
            <a:r>
              <a:rPr lang="id-ID" sz="2000" i="1" dirty="0" err="1"/>
              <a:t>cluster</a:t>
            </a:r>
            <a:r>
              <a:rPr lang="id-ID" sz="2000" dirty="0"/>
              <a:t> harus memiliki kemiripan.</a:t>
            </a:r>
          </a:p>
          <a:p>
            <a:pPr marL="273050" indent="-273050" algn="just"/>
            <a:r>
              <a:rPr lang="id-ID" sz="2000" dirty="0"/>
              <a:t>Semakin </a:t>
            </a:r>
            <a:r>
              <a:rPr lang="en-ID" sz="2000" dirty="0" err="1"/>
              <a:t>banyak</a:t>
            </a:r>
            <a:r>
              <a:rPr lang="en-ID" sz="2000" dirty="0"/>
              <a:t> data yang </a:t>
            </a:r>
            <a:r>
              <a:rPr lang="id-ID" sz="2000" dirty="0"/>
              <a:t>diperoleh = Semakin akurat hasil yang didapatkan</a:t>
            </a:r>
            <a:r>
              <a:rPr lang="en-ID" sz="2000" dirty="0"/>
              <a:t>. </a:t>
            </a:r>
            <a:endParaRPr lang="id-ID" sz="2000" dirty="0"/>
          </a:p>
          <a:p>
            <a:pPr marL="273050" indent="-273050" algn="just"/>
            <a:r>
              <a:rPr lang="id-ID" sz="2000" i="1" dirty="0" err="1"/>
              <a:t>Clustering</a:t>
            </a:r>
            <a:r>
              <a:rPr lang="id-ID" sz="2000" dirty="0"/>
              <a:t> merupakan salah satu jenis dari algoritma </a:t>
            </a:r>
            <a:r>
              <a:rPr lang="id-ID" sz="2000" b="1" i="1" dirty="0" err="1"/>
              <a:t>unsupervised</a:t>
            </a:r>
            <a:r>
              <a:rPr lang="id-ID" sz="2000" b="1" i="1" dirty="0"/>
              <a:t> </a:t>
            </a:r>
            <a:r>
              <a:rPr lang="id-ID" sz="2000" b="1" i="1" dirty="0" err="1"/>
              <a:t>learning</a:t>
            </a:r>
            <a:r>
              <a:rPr lang="id-ID" sz="2000" dirty="0"/>
              <a:t>, algoritma yang bertujuan untuk </a:t>
            </a:r>
            <a:r>
              <a:rPr lang="en-ID" sz="2000" dirty="0" err="1"/>
              <a:t>mempelajari</a:t>
            </a:r>
            <a:r>
              <a:rPr lang="en-ID" sz="2000" dirty="0"/>
              <a:t> dan </a:t>
            </a:r>
            <a:r>
              <a:rPr lang="en-ID" sz="2000" dirty="0" err="1"/>
              <a:t>menemukan</a:t>
            </a:r>
            <a:r>
              <a:rPr lang="en-ID" sz="2000" dirty="0"/>
              <a:t> </a:t>
            </a:r>
            <a:r>
              <a:rPr lang="en-ID" sz="2000" dirty="0" err="1"/>
              <a:t>pola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</a:t>
            </a:r>
            <a:r>
              <a:rPr lang="en-ID" sz="2000" dirty="0" err="1"/>
              <a:t>suatu</a:t>
            </a:r>
            <a:r>
              <a:rPr lang="en-ID" sz="2000" dirty="0"/>
              <a:t> input yang </a:t>
            </a:r>
            <a:r>
              <a:rPr lang="en-ID" sz="2000" dirty="0" err="1"/>
              <a:t>diberikan</a:t>
            </a:r>
            <a:r>
              <a:rPr lang="id-ID" sz="2000" dirty="0"/>
              <a:t> tanpa menggunakan label.</a:t>
            </a:r>
          </a:p>
          <a:p>
            <a:pPr marL="273050" indent="-273050" algn="just"/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penggunaan</a:t>
            </a:r>
            <a:r>
              <a:rPr lang="en-ID" sz="2000" dirty="0"/>
              <a:t> </a:t>
            </a:r>
            <a:r>
              <a:rPr lang="en-ID" sz="2000" i="1" dirty="0"/>
              <a:t>supervised learning</a:t>
            </a:r>
            <a:r>
              <a:rPr lang="en-ID" sz="2000" dirty="0"/>
              <a:t>, </a:t>
            </a:r>
            <a:r>
              <a:rPr lang="en-ID" sz="2000" dirty="0" err="1"/>
              <a:t>maka</a:t>
            </a:r>
            <a:r>
              <a:rPr lang="en-ID" sz="2000" dirty="0"/>
              <a:t> </a:t>
            </a:r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hal</a:t>
            </a:r>
            <a:r>
              <a:rPr lang="en-ID" sz="2000" dirty="0"/>
              <a:t> </a:t>
            </a:r>
            <a:r>
              <a:rPr lang="en-ID" sz="2000" dirty="0" err="1"/>
              <a:t>berikut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dilakukan</a:t>
            </a:r>
            <a:r>
              <a:rPr lang="en-ID" sz="2000" dirty="0"/>
              <a:t>: </a:t>
            </a:r>
            <a:endParaRPr lang="id-ID" sz="2000" dirty="0"/>
          </a:p>
          <a:p>
            <a:pPr marL="536575" indent="-263525" algn="just">
              <a:buNone/>
            </a:pPr>
            <a:r>
              <a:rPr lang="en-ID" sz="2000" dirty="0"/>
              <a:t>1. </a:t>
            </a:r>
            <a:r>
              <a:rPr lang="id-ID" sz="2000" dirty="0"/>
              <a:t>	</a:t>
            </a:r>
            <a:r>
              <a:rPr lang="en-ID" sz="2000" i="1" dirty="0"/>
              <a:t>Search</a:t>
            </a:r>
            <a:r>
              <a:rPr lang="en-ID" sz="2000" dirty="0"/>
              <a:t>: </a:t>
            </a:r>
            <a:r>
              <a:rPr lang="en-ID" sz="2000" dirty="0" err="1"/>
              <a:t>Membandingkan</a:t>
            </a:r>
            <a:r>
              <a:rPr lang="en-ID" sz="2000" dirty="0"/>
              <a:t> </a:t>
            </a:r>
            <a:r>
              <a:rPr lang="en-ID" sz="2000" dirty="0" err="1"/>
              <a:t>antar</a:t>
            </a:r>
            <a:r>
              <a:rPr lang="en-ID" sz="2000" dirty="0"/>
              <a:t> </a:t>
            </a:r>
            <a:r>
              <a:rPr lang="en-ID" sz="2000" dirty="0" err="1"/>
              <a:t>dokumen</a:t>
            </a:r>
            <a:r>
              <a:rPr lang="en-ID" sz="2000" dirty="0"/>
              <a:t>, </a:t>
            </a:r>
            <a:r>
              <a:rPr lang="en-ID" sz="2000" dirty="0" err="1"/>
              <a:t>gambar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suara</a:t>
            </a:r>
            <a:r>
              <a:rPr lang="en-ID" sz="2000" dirty="0"/>
              <a:t> </a:t>
            </a:r>
            <a:r>
              <a:rPr lang="en-ID" sz="2000" dirty="0" err="1"/>
              <a:t>untuk</a:t>
            </a:r>
            <a:r>
              <a:rPr lang="en-ID" sz="2000" dirty="0"/>
              <a:t> </a:t>
            </a:r>
            <a:r>
              <a:rPr lang="en-ID" sz="2000" dirty="0" err="1"/>
              <a:t>menampilkan</a:t>
            </a:r>
            <a:r>
              <a:rPr lang="en-ID" sz="2000" dirty="0"/>
              <a:t> </a:t>
            </a:r>
            <a:r>
              <a:rPr lang="en-ID" sz="2000" i="1" dirty="0"/>
              <a:t>item </a:t>
            </a:r>
            <a:r>
              <a:rPr lang="en-ID" sz="2000" dirty="0" err="1"/>
              <a:t>serupa</a:t>
            </a:r>
            <a:r>
              <a:rPr lang="en-ID" sz="2000" dirty="0"/>
              <a:t>. </a:t>
            </a:r>
            <a:endParaRPr lang="id-ID" sz="2000" dirty="0"/>
          </a:p>
          <a:p>
            <a:pPr marL="536575" indent="-263525" algn="just">
              <a:buNone/>
            </a:pPr>
            <a:r>
              <a:rPr lang="en-ID" sz="2000" i="1" dirty="0"/>
              <a:t>2</a:t>
            </a:r>
            <a:r>
              <a:rPr lang="en-ID" sz="2000" dirty="0"/>
              <a:t>. </a:t>
            </a:r>
            <a:r>
              <a:rPr lang="id-ID" sz="2000" dirty="0"/>
              <a:t>	</a:t>
            </a:r>
            <a:r>
              <a:rPr lang="en-ID" sz="2000" dirty="0" err="1"/>
              <a:t>Deteksi</a:t>
            </a:r>
            <a:r>
              <a:rPr lang="en-ID" sz="2000" dirty="0"/>
              <a:t> </a:t>
            </a:r>
            <a:r>
              <a:rPr lang="en-ID" sz="2000" dirty="0" err="1"/>
              <a:t>anomali</a:t>
            </a:r>
            <a:r>
              <a:rPr lang="en-ID" sz="2000" dirty="0"/>
              <a:t>: </a:t>
            </a:r>
            <a:r>
              <a:rPr lang="en-ID" sz="2000" dirty="0" err="1"/>
              <a:t>Mendeteksi</a:t>
            </a:r>
            <a:r>
              <a:rPr lang="en-ID" sz="2000" dirty="0"/>
              <a:t> </a:t>
            </a:r>
            <a:r>
              <a:rPr lang="en-ID" sz="2000" dirty="0" err="1"/>
              <a:t>perilaku</a:t>
            </a:r>
            <a:r>
              <a:rPr lang="en-ID" sz="2000" dirty="0"/>
              <a:t> yang </a:t>
            </a:r>
            <a:r>
              <a:rPr lang="en-ID" sz="2000" dirty="0" err="1"/>
              <a:t>tidak</a:t>
            </a:r>
            <a:r>
              <a:rPr lang="en-ID" sz="2000" dirty="0"/>
              <a:t> </a:t>
            </a:r>
            <a:r>
              <a:rPr lang="en-ID" sz="2000" dirty="0" err="1"/>
              <a:t>biasa</a:t>
            </a:r>
            <a:r>
              <a:rPr lang="en-ID" sz="2000" dirty="0"/>
              <a:t> yang </a:t>
            </a:r>
            <a:r>
              <a:rPr lang="en-ID" sz="2000" dirty="0" err="1"/>
              <a:t>biasanya</a:t>
            </a:r>
            <a:r>
              <a:rPr lang="en-ID" sz="2000" dirty="0"/>
              <a:t> </a:t>
            </a:r>
            <a:r>
              <a:rPr lang="en-ID" sz="2000" dirty="0" err="1"/>
              <a:t>berhubungan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hal-hal</a:t>
            </a:r>
            <a:r>
              <a:rPr lang="en-ID" sz="2000" dirty="0"/>
              <a:t> yang </a:t>
            </a:r>
            <a:r>
              <a:rPr lang="en-ID" sz="2000" dirty="0" err="1"/>
              <a:t>ingin</a:t>
            </a:r>
            <a:r>
              <a:rPr lang="en-ID" sz="2000" dirty="0"/>
              <a:t> </a:t>
            </a:r>
            <a:r>
              <a:rPr lang="en-ID" sz="2000" dirty="0" err="1"/>
              <a:t>dicegah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dideteksi</a:t>
            </a:r>
            <a:r>
              <a:rPr lang="en-ID" sz="2000" dirty="0"/>
              <a:t>, </a:t>
            </a:r>
            <a:r>
              <a:rPr lang="en-ID" sz="2000" dirty="0" err="1"/>
              <a:t>seperti</a:t>
            </a:r>
            <a:r>
              <a:rPr lang="en-ID" sz="2000" dirty="0"/>
              <a:t> </a:t>
            </a:r>
            <a:r>
              <a:rPr lang="en-ID" sz="2000" dirty="0" err="1"/>
              <a:t>contoh</a:t>
            </a:r>
            <a:r>
              <a:rPr lang="en-ID" sz="2000" dirty="0"/>
              <a:t> </a:t>
            </a:r>
            <a:r>
              <a:rPr lang="en-ID" sz="2000" dirty="0" err="1"/>
              <a:t>penipuan</a:t>
            </a:r>
            <a:r>
              <a:rPr lang="en-ID" sz="2000" dirty="0"/>
              <a:t>. 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584071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7B6197-0062-423D-9BA9-123DDF70D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Algoritma </a:t>
            </a:r>
            <a:r>
              <a:rPr lang="id-ID" i="1" dirty="0" err="1"/>
              <a:t>Clustering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E91490-59CC-4284-BE50-02AC3F22A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K-Means Clustering</a:t>
            </a:r>
          </a:p>
          <a:p>
            <a:r>
              <a:rPr lang="en-ID" dirty="0"/>
              <a:t>Mean-Shift Clustering</a:t>
            </a:r>
          </a:p>
          <a:p>
            <a:r>
              <a:rPr lang="en-ID" dirty="0"/>
              <a:t>Density-Based Spatial Clustering of Applications with Noise (DBSCAN)</a:t>
            </a:r>
          </a:p>
          <a:p>
            <a:r>
              <a:rPr lang="en-ID" dirty="0"/>
              <a:t>Expectation–Maximization (EM) Clustering using Gaussian Mixture Models (GMM)</a:t>
            </a:r>
          </a:p>
          <a:p>
            <a:r>
              <a:rPr lang="en-ID" dirty="0"/>
              <a:t>Agglomerative Hierarchical Clustering</a:t>
            </a:r>
          </a:p>
        </p:txBody>
      </p:sp>
    </p:spTree>
    <p:extLst>
      <p:ext uri="{BB962C8B-B14F-4D97-AF65-F5344CB8AC3E}">
        <p14:creationId xmlns:p14="http://schemas.microsoft.com/office/powerpoint/2010/main" val="4204111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4E989D-DFB4-4D18-8DAA-8EC440F41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K-</a:t>
            </a:r>
            <a:r>
              <a:rPr lang="id-ID" dirty="0" err="1"/>
              <a:t>Means</a:t>
            </a:r>
            <a:r>
              <a:rPr lang="id-ID" dirty="0"/>
              <a:t> </a:t>
            </a:r>
            <a:r>
              <a:rPr lang="id-ID" i="1" dirty="0" err="1"/>
              <a:t>Clustering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FAA789-4363-4C08-ABE7-4FFA91082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104656" cy="4781128"/>
          </a:xfrm>
        </p:spPr>
        <p:txBody>
          <a:bodyPr>
            <a:normAutofit fontScale="85000" lnSpcReduction="20000"/>
          </a:bodyPr>
          <a:lstStyle/>
          <a:p>
            <a:r>
              <a:rPr lang="en-ID" dirty="0" err="1"/>
              <a:t>Tentukan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cluster</a:t>
            </a:r>
          </a:p>
          <a:p>
            <a:r>
              <a:rPr lang="en-ID" dirty="0" err="1"/>
              <a:t>Alokasikan</a:t>
            </a:r>
            <a:r>
              <a:rPr lang="en-ID" dirty="0"/>
              <a:t> data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cluster </a:t>
            </a:r>
            <a:r>
              <a:rPr lang="en-ID" dirty="0" err="1"/>
              <a:t>secara</a:t>
            </a:r>
            <a:r>
              <a:rPr lang="en-ID" dirty="0"/>
              <a:t> random</a:t>
            </a:r>
          </a:p>
          <a:p>
            <a:r>
              <a:rPr lang="en-ID" dirty="0" err="1"/>
              <a:t>Hitung</a:t>
            </a:r>
            <a:r>
              <a:rPr lang="en-ID" dirty="0"/>
              <a:t> centroid/rata-rata </a:t>
            </a:r>
            <a:r>
              <a:rPr lang="en-ID" dirty="0" err="1"/>
              <a:t>dari</a:t>
            </a:r>
            <a:r>
              <a:rPr lang="en-ID" dirty="0"/>
              <a:t> data yang </a:t>
            </a:r>
            <a:r>
              <a:rPr lang="en-ID" dirty="0" err="1"/>
              <a:t>ada</a:t>
            </a:r>
            <a:r>
              <a:rPr lang="en-ID" dirty="0"/>
              <a:t> di </a:t>
            </a:r>
            <a:r>
              <a:rPr lang="en-ID" dirty="0" err="1"/>
              <a:t>masing-masing</a:t>
            </a:r>
            <a:r>
              <a:rPr lang="en-ID" dirty="0"/>
              <a:t> cluster</a:t>
            </a:r>
          </a:p>
          <a:p>
            <a:r>
              <a:rPr lang="en-ID" dirty="0" err="1"/>
              <a:t>Alokasikan</a:t>
            </a:r>
            <a:r>
              <a:rPr lang="en-ID" dirty="0"/>
              <a:t> </a:t>
            </a:r>
            <a:r>
              <a:rPr lang="en-ID" dirty="0" err="1"/>
              <a:t>masing-masing</a:t>
            </a:r>
            <a:r>
              <a:rPr lang="en-ID" dirty="0"/>
              <a:t> data </a:t>
            </a:r>
            <a:r>
              <a:rPr lang="en-ID" dirty="0" err="1"/>
              <a:t>ke</a:t>
            </a:r>
            <a:r>
              <a:rPr lang="en-ID" dirty="0"/>
              <a:t> centroid/rata-rata </a:t>
            </a:r>
            <a:r>
              <a:rPr lang="en-ID" dirty="0" err="1"/>
              <a:t>terdekat</a:t>
            </a:r>
            <a:endParaRPr lang="en-ID" dirty="0"/>
          </a:p>
          <a:p>
            <a:r>
              <a:rPr lang="en-ID" dirty="0" err="1"/>
              <a:t>Kembali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Step 3, </a:t>
            </a:r>
            <a:r>
              <a:rPr lang="en-ID" dirty="0" err="1"/>
              <a:t>apabila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data yang </a:t>
            </a:r>
            <a:r>
              <a:rPr lang="en-ID" dirty="0" err="1"/>
              <a:t>berpindah</a:t>
            </a:r>
            <a:r>
              <a:rPr lang="en-ID" dirty="0"/>
              <a:t> cluster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apabila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centroid, </a:t>
            </a:r>
            <a:r>
              <a:rPr lang="en-ID" dirty="0" err="1"/>
              <a:t>ada</a:t>
            </a:r>
            <a:r>
              <a:rPr lang="en-ID" dirty="0"/>
              <a:t> yang di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threshold yang </a:t>
            </a:r>
            <a:r>
              <a:rPr lang="en-ID" dirty="0" err="1"/>
              <a:t>ditentukan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apabila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pada objective function yang </a:t>
            </a:r>
            <a:r>
              <a:rPr lang="en-ID" dirty="0" err="1"/>
              <a:t>digunakan</a:t>
            </a:r>
            <a:r>
              <a:rPr lang="en-ID" dirty="0"/>
              <a:t> di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threshold yang </a:t>
            </a:r>
            <a:r>
              <a:rPr lang="en-ID" dirty="0" err="1"/>
              <a:t>ditentukan</a:t>
            </a:r>
            <a:endParaRPr lang="en-ID" dirty="0"/>
          </a:p>
          <a:p>
            <a:endParaRPr lang="en-ID" dirty="0"/>
          </a:p>
          <a:p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44EF2D7-154D-47FF-94B6-58E9B3541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856" y="2204864"/>
            <a:ext cx="3510136" cy="351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41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488</TotalTime>
  <Words>1342</Words>
  <Application>Microsoft Office PowerPoint</Application>
  <PresentationFormat>On-screen Show (4:3)</PresentationFormat>
  <Paragraphs>233</Paragraphs>
  <Slides>36</Slides>
  <Notes>2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Tugas untuk diberikan di pertemuan sebelumnya (slide ini akan dimasukkan di PPT pertemuan sebelumnya, bila diperlukan)</vt:lpstr>
      <vt:lpstr>PowerPoint Presentation</vt:lpstr>
      <vt:lpstr>Pertanyaan untuk Memeriksa Tugas dari materi pertemuan sebelumnya</vt:lpstr>
      <vt:lpstr>Lecture’s Objective</vt:lpstr>
      <vt:lpstr>Outline</vt:lpstr>
      <vt:lpstr>Evaluasi Persiapan Kelas</vt:lpstr>
      <vt:lpstr>Clustering</vt:lpstr>
      <vt:lpstr>Algoritma Clustering</vt:lpstr>
      <vt:lpstr>K-Means Clustering</vt:lpstr>
      <vt:lpstr>Mean-Shift Clustering</vt:lpstr>
      <vt:lpstr>Density-Based Spatial Clustering of Applications with Noise (DBSCAN)</vt:lpstr>
      <vt:lpstr>Expectation–Maximization (EM) Clustering using Gaussian Mixture Models (GMM)</vt:lpstr>
      <vt:lpstr>Agglomerative Hierarchical Clustering</vt:lpstr>
      <vt:lpstr>Tugas 1: K-Means Clustering</vt:lpstr>
      <vt:lpstr>Use Case</vt:lpstr>
      <vt:lpstr>Use Case</vt:lpstr>
      <vt:lpstr>Use Case</vt:lpstr>
      <vt:lpstr>Use Case</vt:lpstr>
      <vt:lpstr>PowerPoint Presentation</vt:lpstr>
      <vt:lpstr>Classification</vt:lpstr>
      <vt:lpstr>Classification: Neural Networks</vt:lpstr>
      <vt:lpstr>Classification: Neural Networks (2)</vt:lpstr>
      <vt:lpstr>Classification: Neural Networks (3)</vt:lpstr>
      <vt:lpstr>Classification: Neural Networks (4)</vt:lpstr>
      <vt:lpstr>Classification: Neural Networks (5)</vt:lpstr>
      <vt:lpstr>Algoritma Classification</vt:lpstr>
      <vt:lpstr>Use case</vt:lpstr>
      <vt:lpstr>Tugas 2: Klasifikasi</vt:lpstr>
      <vt:lpstr>Source Code</vt:lpstr>
      <vt:lpstr>Source Code</vt:lpstr>
      <vt:lpstr>Source Code</vt:lpstr>
      <vt:lpstr>Source Code</vt:lpstr>
      <vt:lpstr>PowerPoint Presentation</vt:lpstr>
      <vt:lpstr>Tugas – Persiapan untuk pertemuan selanjutnya</vt:lpstr>
      <vt:lpstr>Referensi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Jamal Hardy</dc:creator>
  <cp:lastModifiedBy>Ruki</cp:lastModifiedBy>
  <cp:revision>38</cp:revision>
  <dcterms:created xsi:type="dcterms:W3CDTF">2019-04-10T03:52:40Z</dcterms:created>
  <dcterms:modified xsi:type="dcterms:W3CDTF">2019-06-21T14:53:51Z</dcterms:modified>
</cp:coreProperties>
</file>

<file path=docProps/thumbnail.jpeg>
</file>